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udio/unknown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99" r:id="rId2"/>
    <p:sldId id="291" r:id="rId3"/>
    <p:sldId id="295" r:id="rId4"/>
    <p:sldId id="293" r:id="rId5"/>
    <p:sldId id="257" r:id="rId6"/>
    <p:sldId id="297" r:id="rId7"/>
    <p:sldId id="265" r:id="rId8"/>
    <p:sldId id="308" r:id="rId9"/>
    <p:sldId id="283" r:id="rId10"/>
    <p:sldId id="284" r:id="rId11"/>
    <p:sldId id="312" r:id="rId12"/>
    <p:sldId id="301" r:id="rId13"/>
    <p:sldId id="305" r:id="rId14"/>
    <p:sldId id="306" r:id="rId15"/>
    <p:sldId id="302" r:id="rId16"/>
    <p:sldId id="307" r:id="rId17"/>
    <p:sldId id="286" r:id="rId18"/>
    <p:sldId id="309" r:id="rId19"/>
    <p:sldId id="310" r:id="rId20"/>
    <p:sldId id="311" r:id="rId21"/>
    <p:sldId id="287" r:id="rId22"/>
    <p:sldId id="303" r:id="rId23"/>
    <p:sldId id="304" r:id="rId24"/>
    <p:sldId id="27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3333CC"/>
    <a:srgbClr val="00CC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уровень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"А"</c:v>
                </c:pt>
                <c:pt idx="1">
                  <c:v>1 "Б"</c:v>
                </c:pt>
                <c:pt idx="2">
                  <c:v>1 "В"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0.24000000000000005</c:v>
                </c:pt>
                <c:pt idx="1">
                  <c:v>0.29000000000000009</c:v>
                </c:pt>
                <c:pt idx="2">
                  <c:v>0.3600000000000001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"А"</c:v>
                </c:pt>
                <c:pt idx="1">
                  <c:v>1 "Б"</c:v>
                </c:pt>
                <c:pt idx="2">
                  <c:v>1 "В"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0.4</c:v>
                </c:pt>
                <c:pt idx="1">
                  <c:v>0.58000000000000018</c:v>
                </c:pt>
                <c:pt idx="2">
                  <c:v>0.53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Хороший уровень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"А"</c:v>
                </c:pt>
                <c:pt idx="1">
                  <c:v>1 "Б"</c:v>
                </c:pt>
                <c:pt idx="2">
                  <c:v>1 "В"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0.3600000000000001</c:v>
                </c:pt>
                <c:pt idx="1">
                  <c:v>0.13</c:v>
                </c:pt>
                <c:pt idx="2">
                  <c:v>0.11000000000000001</c:v>
                </c:pt>
              </c:numCache>
            </c:numRef>
          </c:val>
        </c:ser>
        <c:overlap val="100"/>
        <c:axId val="300313216"/>
        <c:axId val="267719040"/>
      </c:barChart>
      <c:catAx>
        <c:axId val="300313216"/>
        <c:scaling>
          <c:orientation val="minMax"/>
        </c:scaling>
        <c:axPos val="b"/>
        <c:tickLblPos val="nextTo"/>
        <c:crossAx val="267719040"/>
        <c:crosses val="autoZero"/>
        <c:auto val="1"/>
        <c:lblAlgn val="ctr"/>
        <c:lblOffset val="100"/>
      </c:catAx>
      <c:valAx>
        <c:axId val="267719040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300313216"/>
        <c:crosses val="autoZero"/>
        <c:crossBetween val="between"/>
        <c:majorUnit val="0.1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5 "А"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Негатив.отнош.к школе</c:v>
                </c:pt>
                <c:pt idx="1">
                  <c:v>Не сформир.отнош.к себе как к школьнику</c:v>
                </c:pt>
                <c:pt idx="2">
                  <c:v>Привлек.внеучеб.сторонами</c:v>
                </c:pt>
                <c:pt idx="3">
                  <c:v>Практич.сформиров.отнош.к себе как к школьнику</c:v>
                </c:pt>
                <c:pt idx="4">
                  <c:v>Сформиров., высок.учеб.активн.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0.11000000000000011</c:v>
                </c:pt>
                <c:pt idx="1">
                  <c:v>0.32000000000000084</c:v>
                </c:pt>
                <c:pt idx="2">
                  <c:v>0.28000000000000008</c:v>
                </c:pt>
                <c:pt idx="3">
                  <c:v>0.18000000000000024</c:v>
                </c:pt>
                <c:pt idx="4">
                  <c:v>0.11000000000000011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"Б"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Негатив.отнош.к школе</c:v>
                </c:pt>
                <c:pt idx="1">
                  <c:v>Не сформир.отнош.к себе как к школьнику</c:v>
                </c:pt>
                <c:pt idx="2">
                  <c:v>Привлек.внеучеб.сторонами</c:v>
                </c:pt>
                <c:pt idx="3">
                  <c:v>Практич.сформиров.отнош.к себе как к школьнику</c:v>
                </c:pt>
                <c:pt idx="4">
                  <c:v>Сформиров., высок.учеб.активн.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0.46</c:v>
                </c:pt>
                <c:pt idx="3">
                  <c:v>0.29000000000000031</c:v>
                </c:pt>
                <c:pt idx="4">
                  <c:v>0</c:v>
                </c:pt>
              </c:numCache>
            </c:numRef>
          </c:val>
        </c:ser>
        <c:marker val="1"/>
        <c:axId val="267765248"/>
        <c:axId val="267766784"/>
      </c:lineChart>
      <c:catAx>
        <c:axId val="267765248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</a:defRPr>
            </a:pPr>
            <a:endParaRPr lang="ru-RU"/>
          </a:p>
        </c:txPr>
        <c:crossAx val="267766784"/>
        <c:crosses val="autoZero"/>
        <c:auto val="1"/>
        <c:lblAlgn val="ctr"/>
        <c:lblOffset val="100"/>
      </c:catAx>
      <c:valAx>
        <c:axId val="267766784"/>
        <c:scaling>
          <c:orientation val="minMax"/>
        </c:scaling>
        <c:axPos val="l"/>
        <c:majorGridlines/>
        <c:numFmt formatCode="0%" sourceLinked="1"/>
        <c:tickLblPos val="nextTo"/>
        <c:crossAx val="267765248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1 "А"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Учиться</c:v>
                </c:pt>
                <c:pt idx="1">
                  <c:v>Играть</c:v>
                </c:pt>
                <c:pt idx="2">
                  <c:v>Учиться и играть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</c:v>
                </c:pt>
                <c:pt idx="1">
                  <c:v>0.2</c:v>
                </c:pt>
                <c:pt idx="2">
                  <c:v>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"Б"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Учиться</c:v>
                </c:pt>
                <c:pt idx="1">
                  <c:v>Играть</c:v>
                </c:pt>
                <c:pt idx="2">
                  <c:v>Учиться и играть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0.63000000000000078</c:v>
                </c:pt>
                <c:pt idx="1">
                  <c:v>0.29000000000000031</c:v>
                </c:pt>
                <c:pt idx="2">
                  <c:v>8.0000000000000043E-2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 "В"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Учиться</c:v>
                </c:pt>
                <c:pt idx="1">
                  <c:v>Играть</c:v>
                </c:pt>
                <c:pt idx="2">
                  <c:v>Учиться и играть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0.29000000000000031</c:v>
                </c:pt>
                <c:pt idx="1">
                  <c:v>0.5</c:v>
                </c:pt>
                <c:pt idx="2">
                  <c:v>0.21000000000000016</c:v>
                </c:pt>
              </c:numCache>
            </c:numRef>
          </c:val>
        </c:ser>
        <c:marker val="1"/>
        <c:axId val="262553984"/>
        <c:axId val="262555520"/>
      </c:lineChart>
      <c:catAx>
        <c:axId val="262553984"/>
        <c:scaling>
          <c:orientation val="minMax"/>
        </c:scaling>
        <c:axPos val="b"/>
        <c:tickLblPos val="nextTo"/>
        <c:crossAx val="262555520"/>
        <c:crosses val="autoZero"/>
        <c:auto val="1"/>
        <c:lblAlgn val="ctr"/>
        <c:lblOffset val="100"/>
      </c:catAx>
      <c:valAx>
        <c:axId val="262555520"/>
        <c:scaling>
          <c:orientation val="minMax"/>
        </c:scaling>
        <c:axPos val="l"/>
        <c:majorGridlines/>
        <c:numFmt formatCode="0%" sourceLinked="1"/>
        <c:tickLblPos val="nextTo"/>
        <c:crossAx val="262553984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1893482064741929E-2"/>
          <c:y val="2.1663645199065919E-2"/>
          <c:w val="0.92775929571303584"/>
          <c:h val="0.8622786991267947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1 "А"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Конструировать, рисовать, лепить</c:v>
                </c:pt>
                <c:pt idx="1">
                  <c:v>Играть на улице</c:v>
                </c:pt>
                <c:pt idx="2">
                  <c:v>Смотреть TV, комп.игры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</c:v>
                </c:pt>
                <c:pt idx="1">
                  <c:v>0.16</c:v>
                </c:pt>
                <c:pt idx="2">
                  <c:v>0.44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"Б"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Конструировать, рисовать, лепить</c:v>
                </c:pt>
                <c:pt idx="1">
                  <c:v>Играть на улице</c:v>
                </c:pt>
                <c:pt idx="2">
                  <c:v>Смотреть TV, комп.игры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0.70000000000000062</c:v>
                </c:pt>
                <c:pt idx="1">
                  <c:v>0.13</c:v>
                </c:pt>
                <c:pt idx="2">
                  <c:v>0.17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 "В"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Конструировать, рисовать, лепить</c:v>
                </c:pt>
                <c:pt idx="1">
                  <c:v>Играть на улице</c:v>
                </c:pt>
                <c:pt idx="2">
                  <c:v>Смотреть TV, комп.игры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0.56999999999999995</c:v>
                </c:pt>
                <c:pt idx="1">
                  <c:v>0.11</c:v>
                </c:pt>
                <c:pt idx="2">
                  <c:v>0.3200000000000004</c:v>
                </c:pt>
              </c:numCache>
            </c:numRef>
          </c:val>
        </c:ser>
        <c:marker val="1"/>
        <c:axId val="302432256"/>
        <c:axId val="302433792"/>
      </c:lineChart>
      <c:catAx>
        <c:axId val="302432256"/>
        <c:scaling>
          <c:orientation val="minMax"/>
        </c:scaling>
        <c:axPos val="b"/>
        <c:tickLblPos val="nextTo"/>
        <c:crossAx val="302433792"/>
        <c:crosses val="autoZero"/>
        <c:auto val="1"/>
        <c:lblAlgn val="ctr"/>
        <c:lblOffset val="100"/>
      </c:catAx>
      <c:valAx>
        <c:axId val="302433792"/>
        <c:scaling>
          <c:orientation val="minMax"/>
        </c:scaling>
        <c:axPos val="l"/>
        <c:majorGridlines/>
        <c:numFmt formatCode="0%" sourceLinked="1"/>
        <c:tickLblPos val="nextTo"/>
        <c:crossAx val="302432256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1 "А"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0.7200000000000002</c:v>
                </c:pt>
                <c:pt idx="1">
                  <c:v>8.0000000000000029E-2</c:v>
                </c:pt>
                <c:pt idx="2">
                  <c:v>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"Б"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0.4200000000000001</c:v>
                </c:pt>
                <c:pt idx="1">
                  <c:v>0.25</c:v>
                </c:pt>
                <c:pt idx="2">
                  <c:v>0.33000000000000013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 "В"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0.4300000000000001</c:v>
                </c:pt>
                <c:pt idx="1">
                  <c:v>0.21000000000000005</c:v>
                </c:pt>
                <c:pt idx="2">
                  <c:v>0.3600000000000001</c:v>
                </c:pt>
              </c:numCache>
            </c:numRef>
          </c:val>
        </c:ser>
        <c:marker val="1"/>
        <c:axId val="303412736"/>
        <c:axId val="303414272"/>
      </c:lineChart>
      <c:catAx>
        <c:axId val="303412736"/>
        <c:scaling>
          <c:orientation val="minMax"/>
        </c:scaling>
        <c:axPos val="b"/>
        <c:tickLblPos val="nextTo"/>
        <c:crossAx val="303414272"/>
        <c:crosses val="autoZero"/>
        <c:auto val="1"/>
        <c:lblAlgn val="ctr"/>
        <c:lblOffset val="100"/>
      </c:catAx>
      <c:valAx>
        <c:axId val="303414272"/>
        <c:scaling>
          <c:orientation val="minMax"/>
        </c:scaling>
        <c:axPos val="l"/>
        <c:majorGridlines/>
        <c:numFmt formatCode="0%" sourceLinked="1"/>
        <c:tickLblPos val="nextTo"/>
        <c:crossAx val="303412736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 "А"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Не выполнили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0.60000000000000064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"Б"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Не выполнили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0.71000000000000063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 "В"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Не выполнили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0.46</c:v>
                </c:pt>
              </c:numCache>
            </c:numRef>
          </c:val>
        </c:ser>
        <c:axId val="303570944"/>
        <c:axId val="303572480"/>
      </c:barChart>
      <c:catAx>
        <c:axId val="303570944"/>
        <c:scaling>
          <c:orientation val="minMax"/>
        </c:scaling>
        <c:axPos val="b"/>
        <c:tickLblPos val="nextTo"/>
        <c:crossAx val="303572480"/>
        <c:crosses val="autoZero"/>
        <c:auto val="1"/>
        <c:lblAlgn val="ctr"/>
        <c:lblOffset val="100"/>
      </c:catAx>
      <c:valAx>
        <c:axId val="303572480"/>
        <c:scaling>
          <c:orientation val="minMax"/>
        </c:scaling>
        <c:axPos val="l"/>
        <c:majorGridlines/>
        <c:numFmt formatCode="0%" sourceLinked="1"/>
        <c:tickLblPos val="nextTo"/>
        <c:crossAx val="303570944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1 "А"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</c:v>
                </c:pt>
                <c:pt idx="1">
                  <c:v>8.0000000000000029E-2</c:v>
                </c:pt>
                <c:pt idx="2">
                  <c:v>0.12000000000000002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"Б"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0.37000000000000011</c:v>
                </c:pt>
                <c:pt idx="1">
                  <c:v>0.21000000000000005</c:v>
                </c:pt>
                <c:pt idx="2">
                  <c:v>0.4200000000000001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 "В"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0.32000000000000012</c:v>
                </c:pt>
                <c:pt idx="1">
                  <c:v>0.29000000000000009</c:v>
                </c:pt>
                <c:pt idx="2">
                  <c:v>0.39000000000000012</c:v>
                </c:pt>
              </c:numCache>
            </c:numRef>
          </c:val>
        </c:ser>
        <c:marker val="1"/>
        <c:axId val="303643648"/>
        <c:axId val="303657728"/>
      </c:lineChart>
      <c:catAx>
        <c:axId val="303643648"/>
        <c:scaling>
          <c:orientation val="minMax"/>
        </c:scaling>
        <c:axPos val="b"/>
        <c:tickLblPos val="nextTo"/>
        <c:crossAx val="303657728"/>
        <c:crosses val="autoZero"/>
        <c:auto val="1"/>
        <c:lblAlgn val="ctr"/>
        <c:lblOffset val="100"/>
      </c:catAx>
      <c:valAx>
        <c:axId val="303657728"/>
        <c:scaling>
          <c:orientation val="minMax"/>
        </c:scaling>
        <c:axPos val="l"/>
        <c:majorGridlines/>
        <c:numFmt formatCode="0%" sourceLinked="1"/>
        <c:tickLblPos val="nextTo"/>
        <c:crossAx val="303643648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 "А"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Не могут взаимодействовать с партнером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"Б"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Не могут взаимодействовать с партнером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0.4200000000000001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 "В"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Не могут взаимодействовать с партнером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axId val="304093056"/>
        <c:axId val="304094592"/>
      </c:barChart>
      <c:catAx>
        <c:axId val="304093056"/>
        <c:scaling>
          <c:orientation val="minMax"/>
        </c:scaling>
        <c:axPos val="b"/>
        <c:tickLblPos val="nextTo"/>
        <c:crossAx val="304094592"/>
        <c:crosses val="autoZero"/>
        <c:auto val="1"/>
        <c:lblAlgn val="ctr"/>
        <c:lblOffset val="100"/>
      </c:catAx>
      <c:valAx>
        <c:axId val="304094592"/>
        <c:scaling>
          <c:orientation val="minMax"/>
        </c:scaling>
        <c:axPos val="l"/>
        <c:majorGridlines/>
        <c:numFmt formatCode="0%" sourceLinked="1"/>
        <c:tickLblPos val="nextTo"/>
        <c:crossAx val="304093056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130D8F-86AB-4A9A-A50F-FFBBE2601220}" type="doc">
      <dgm:prSet loTypeId="urn:microsoft.com/office/officeart/2005/8/layout/vList3#2" loCatId="list" qsTypeId="urn:microsoft.com/office/officeart/2005/8/quickstyle/simple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F80700A7-7D5D-433B-A18D-E3496A603758}">
      <dgm:prSet/>
      <dgm:spPr/>
      <dgm:t>
        <a:bodyPr/>
        <a:lstStyle/>
        <a:p>
          <a:pPr rtl="0"/>
          <a:r>
            <a:rPr lang="ru-RU" dirty="0" smtClean="0"/>
            <a:t>Личностные</a:t>
          </a:r>
          <a:endParaRPr lang="ru-RU" dirty="0"/>
        </a:p>
      </dgm:t>
    </dgm:pt>
    <dgm:pt modelId="{EABA983E-622D-4EB1-9A4C-0DDF091AA5DA}" type="parTrans" cxnId="{87449D0B-43F1-4C60-B05B-8B8FBF4D727E}">
      <dgm:prSet/>
      <dgm:spPr/>
      <dgm:t>
        <a:bodyPr/>
        <a:lstStyle/>
        <a:p>
          <a:endParaRPr lang="ru-RU"/>
        </a:p>
      </dgm:t>
    </dgm:pt>
    <dgm:pt modelId="{6BFB5180-BF48-4399-AFD4-27CEDB285441}" type="sibTrans" cxnId="{87449D0B-43F1-4C60-B05B-8B8FBF4D727E}">
      <dgm:prSet/>
      <dgm:spPr/>
      <dgm:t>
        <a:bodyPr/>
        <a:lstStyle/>
        <a:p>
          <a:endParaRPr lang="ru-RU"/>
        </a:p>
      </dgm:t>
    </dgm:pt>
    <dgm:pt modelId="{653798D5-3B83-4B99-963E-66EF4D385A81}">
      <dgm:prSet/>
      <dgm:spPr/>
      <dgm:t>
        <a:bodyPr/>
        <a:lstStyle/>
        <a:p>
          <a:pPr rtl="0"/>
          <a:r>
            <a:rPr lang="ru-RU" dirty="0" err="1" smtClean="0"/>
            <a:t>Метапредметные</a:t>
          </a:r>
          <a:endParaRPr lang="ru-RU" dirty="0"/>
        </a:p>
      </dgm:t>
    </dgm:pt>
    <dgm:pt modelId="{E87A60D8-9DA2-4873-B1D0-994C25C6F157}" type="parTrans" cxnId="{691B7959-B17C-4B62-A0DC-42DBFF7EA54C}">
      <dgm:prSet/>
      <dgm:spPr/>
      <dgm:t>
        <a:bodyPr/>
        <a:lstStyle/>
        <a:p>
          <a:endParaRPr lang="ru-RU"/>
        </a:p>
      </dgm:t>
    </dgm:pt>
    <dgm:pt modelId="{303D9DB3-141D-4741-B034-1D6DBFC87837}" type="sibTrans" cxnId="{691B7959-B17C-4B62-A0DC-42DBFF7EA54C}">
      <dgm:prSet/>
      <dgm:spPr/>
      <dgm:t>
        <a:bodyPr/>
        <a:lstStyle/>
        <a:p>
          <a:endParaRPr lang="ru-RU"/>
        </a:p>
      </dgm:t>
    </dgm:pt>
    <dgm:pt modelId="{D0B528F3-91DA-4E1E-8176-90C249D5FBAF}">
      <dgm:prSet/>
      <dgm:spPr/>
      <dgm:t>
        <a:bodyPr/>
        <a:lstStyle/>
        <a:p>
          <a:pPr rtl="0"/>
          <a:r>
            <a:rPr lang="ru-RU" dirty="0" smtClean="0"/>
            <a:t>Предметные </a:t>
          </a:r>
          <a:endParaRPr lang="ru-RU" dirty="0"/>
        </a:p>
      </dgm:t>
    </dgm:pt>
    <dgm:pt modelId="{BDF02A0B-5DD8-4F1C-AD8A-DDE5CC5598C4}" type="parTrans" cxnId="{6D012EA9-9E2A-4D0D-BFCC-132E8C4E7338}">
      <dgm:prSet/>
      <dgm:spPr/>
      <dgm:t>
        <a:bodyPr/>
        <a:lstStyle/>
        <a:p>
          <a:endParaRPr lang="ru-RU"/>
        </a:p>
      </dgm:t>
    </dgm:pt>
    <dgm:pt modelId="{34D3FC98-13C3-4917-BACF-F2DBB7D00B6B}" type="sibTrans" cxnId="{6D012EA9-9E2A-4D0D-BFCC-132E8C4E7338}">
      <dgm:prSet/>
      <dgm:spPr/>
      <dgm:t>
        <a:bodyPr/>
        <a:lstStyle/>
        <a:p>
          <a:endParaRPr lang="ru-RU"/>
        </a:p>
      </dgm:t>
    </dgm:pt>
    <dgm:pt modelId="{EE359788-841E-46C1-92E0-214D456A3993}" type="pres">
      <dgm:prSet presAssocID="{BE130D8F-86AB-4A9A-A50F-FFBBE260122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37161F-9DE7-4E75-9854-CAA951D4D013}" type="pres">
      <dgm:prSet presAssocID="{F80700A7-7D5D-433B-A18D-E3496A603758}" presName="composite" presStyleCnt="0"/>
      <dgm:spPr/>
    </dgm:pt>
    <dgm:pt modelId="{F348B179-44E1-428C-9579-79C74A05726F}" type="pres">
      <dgm:prSet presAssocID="{F80700A7-7D5D-433B-A18D-E3496A603758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ABAC7B9-58D9-4C7B-8E07-AF2FA6921A96}" type="pres">
      <dgm:prSet presAssocID="{F80700A7-7D5D-433B-A18D-E3496A603758}" presName="txShp" presStyleLbl="node1" presStyleIdx="0" presStyleCnt="3" custLinFactY="-900000" custLinFactNeighborX="-700" custLinFactNeighborY="-978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BF16FC-6028-468C-91CF-DE12C64B0A24}" type="pres">
      <dgm:prSet presAssocID="{6BFB5180-BF48-4399-AFD4-27CEDB285441}" presName="spacing" presStyleCnt="0"/>
      <dgm:spPr/>
    </dgm:pt>
    <dgm:pt modelId="{950A223C-374E-4C8B-9CC1-98E73E4AB7CB}" type="pres">
      <dgm:prSet presAssocID="{653798D5-3B83-4B99-963E-66EF4D385A81}" presName="composite" presStyleCnt="0"/>
      <dgm:spPr/>
    </dgm:pt>
    <dgm:pt modelId="{40E9F152-A1AE-4F0D-8456-777927479EC5}" type="pres">
      <dgm:prSet presAssocID="{653798D5-3B83-4B99-963E-66EF4D385A81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2CCFF2E-5DAB-40FF-9038-EF790D35D83E}" type="pres">
      <dgm:prSet presAssocID="{653798D5-3B83-4B99-963E-66EF4D385A81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6EC64E-1225-4903-9CED-6B87E47C1184}" type="pres">
      <dgm:prSet presAssocID="{303D9DB3-141D-4741-B034-1D6DBFC87837}" presName="spacing" presStyleCnt="0"/>
      <dgm:spPr/>
    </dgm:pt>
    <dgm:pt modelId="{66205088-1311-4A38-A802-C6A812978FC8}" type="pres">
      <dgm:prSet presAssocID="{D0B528F3-91DA-4E1E-8176-90C249D5FBAF}" presName="composite" presStyleCnt="0"/>
      <dgm:spPr/>
    </dgm:pt>
    <dgm:pt modelId="{1493441B-1025-4AFD-B674-D38AB20F9724}" type="pres">
      <dgm:prSet presAssocID="{D0B528F3-91DA-4E1E-8176-90C249D5FBAF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C59EE70-A0D5-41F7-9396-2DE37BC0004D}" type="pres">
      <dgm:prSet presAssocID="{D0B528F3-91DA-4E1E-8176-90C249D5FBAF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449D0B-43F1-4C60-B05B-8B8FBF4D727E}" srcId="{BE130D8F-86AB-4A9A-A50F-FFBBE2601220}" destId="{F80700A7-7D5D-433B-A18D-E3496A603758}" srcOrd="0" destOrd="0" parTransId="{EABA983E-622D-4EB1-9A4C-0DDF091AA5DA}" sibTransId="{6BFB5180-BF48-4399-AFD4-27CEDB285441}"/>
    <dgm:cxn modelId="{D218B106-6B0F-4B63-92C3-3F91BFD2EDC3}" type="presOf" srcId="{BE130D8F-86AB-4A9A-A50F-FFBBE2601220}" destId="{EE359788-841E-46C1-92E0-214D456A3993}" srcOrd="0" destOrd="0" presId="urn:microsoft.com/office/officeart/2005/8/layout/vList3#2"/>
    <dgm:cxn modelId="{FA2E4D13-A571-496C-A253-925F56E7F5BF}" type="presOf" srcId="{D0B528F3-91DA-4E1E-8176-90C249D5FBAF}" destId="{3C59EE70-A0D5-41F7-9396-2DE37BC0004D}" srcOrd="0" destOrd="0" presId="urn:microsoft.com/office/officeart/2005/8/layout/vList3#2"/>
    <dgm:cxn modelId="{691B7959-B17C-4B62-A0DC-42DBFF7EA54C}" srcId="{BE130D8F-86AB-4A9A-A50F-FFBBE2601220}" destId="{653798D5-3B83-4B99-963E-66EF4D385A81}" srcOrd="1" destOrd="0" parTransId="{E87A60D8-9DA2-4873-B1D0-994C25C6F157}" sibTransId="{303D9DB3-141D-4741-B034-1D6DBFC87837}"/>
    <dgm:cxn modelId="{19E5481D-2773-4708-9B86-1E9113CDEC64}" type="presOf" srcId="{653798D5-3B83-4B99-963E-66EF4D385A81}" destId="{E2CCFF2E-5DAB-40FF-9038-EF790D35D83E}" srcOrd="0" destOrd="0" presId="urn:microsoft.com/office/officeart/2005/8/layout/vList3#2"/>
    <dgm:cxn modelId="{6D012EA9-9E2A-4D0D-BFCC-132E8C4E7338}" srcId="{BE130D8F-86AB-4A9A-A50F-FFBBE2601220}" destId="{D0B528F3-91DA-4E1E-8176-90C249D5FBAF}" srcOrd="2" destOrd="0" parTransId="{BDF02A0B-5DD8-4F1C-AD8A-DDE5CC5598C4}" sibTransId="{34D3FC98-13C3-4917-BACF-F2DBB7D00B6B}"/>
    <dgm:cxn modelId="{86C73EC3-2BAB-4C8C-836E-4A1C0CACA492}" type="presOf" srcId="{F80700A7-7D5D-433B-A18D-E3496A603758}" destId="{8ABAC7B9-58D9-4C7B-8E07-AF2FA6921A96}" srcOrd="0" destOrd="0" presId="urn:microsoft.com/office/officeart/2005/8/layout/vList3#2"/>
    <dgm:cxn modelId="{551D3988-DD7B-4E2A-ABDB-EB7B82B7D420}" type="presParOf" srcId="{EE359788-841E-46C1-92E0-214D456A3993}" destId="{3237161F-9DE7-4E75-9854-CAA951D4D013}" srcOrd="0" destOrd="0" presId="urn:microsoft.com/office/officeart/2005/8/layout/vList3#2"/>
    <dgm:cxn modelId="{F478DE24-D4DA-45C5-8981-DB06BCDA5E68}" type="presParOf" srcId="{3237161F-9DE7-4E75-9854-CAA951D4D013}" destId="{F348B179-44E1-428C-9579-79C74A05726F}" srcOrd="0" destOrd="0" presId="urn:microsoft.com/office/officeart/2005/8/layout/vList3#2"/>
    <dgm:cxn modelId="{EAD0B173-7998-45D1-93D6-A316BCE543F5}" type="presParOf" srcId="{3237161F-9DE7-4E75-9854-CAA951D4D013}" destId="{8ABAC7B9-58D9-4C7B-8E07-AF2FA6921A96}" srcOrd="1" destOrd="0" presId="urn:microsoft.com/office/officeart/2005/8/layout/vList3#2"/>
    <dgm:cxn modelId="{C933E4B0-6B28-4BFC-A2E4-F4EA1CD1C2DA}" type="presParOf" srcId="{EE359788-841E-46C1-92E0-214D456A3993}" destId="{C8BF16FC-6028-468C-91CF-DE12C64B0A24}" srcOrd="1" destOrd="0" presId="urn:microsoft.com/office/officeart/2005/8/layout/vList3#2"/>
    <dgm:cxn modelId="{4713934C-4717-4A1B-8DF7-796FA6074AB5}" type="presParOf" srcId="{EE359788-841E-46C1-92E0-214D456A3993}" destId="{950A223C-374E-4C8B-9CC1-98E73E4AB7CB}" srcOrd="2" destOrd="0" presId="urn:microsoft.com/office/officeart/2005/8/layout/vList3#2"/>
    <dgm:cxn modelId="{2D52CF28-FE95-454E-A399-16D161C11B86}" type="presParOf" srcId="{950A223C-374E-4C8B-9CC1-98E73E4AB7CB}" destId="{40E9F152-A1AE-4F0D-8456-777927479EC5}" srcOrd="0" destOrd="0" presId="urn:microsoft.com/office/officeart/2005/8/layout/vList3#2"/>
    <dgm:cxn modelId="{4DD96563-3A8E-4BF4-9F37-0B830CE06EC8}" type="presParOf" srcId="{950A223C-374E-4C8B-9CC1-98E73E4AB7CB}" destId="{E2CCFF2E-5DAB-40FF-9038-EF790D35D83E}" srcOrd="1" destOrd="0" presId="urn:microsoft.com/office/officeart/2005/8/layout/vList3#2"/>
    <dgm:cxn modelId="{92E72B54-AAD5-4B96-B77C-904824E24F38}" type="presParOf" srcId="{EE359788-841E-46C1-92E0-214D456A3993}" destId="{EC6EC64E-1225-4903-9CED-6B87E47C1184}" srcOrd="3" destOrd="0" presId="urn:microsoft.com/office/officeart/2005/8/layout/vList3#2"/>
    <dgm:cxn modelId="{9C5B73DE-BEDA-4E2D-93FC-C384153884D0}" type="presParOf" srcId="{EE359788-841E-46C1-92E0-214D456A3993}" destId="{66205088-1311-4A38-A802-C6A812978FC8}" srcOrd="4" destOrd="0" presId="urn:microsoft.com/office/officeart/2005/8/layout/vList3#2"/>
    <dgm:cxn modelId="{E6CC3A29-9A0D-4395-A40B-70D0BD6BF3AD}" type="presParOf" srcId="{66205088-1311-4A38-A802-C6A812978FC8}" destId="{1493441B-1025-4AFD-B674-D38AB20F9724}" srcOrd="0" destOrd="0" presId="urn:microsoft.com/office/officeart/2005/8/layout/vList3#2"/>
    <dgm:cxn modelId="{A2A2BDBB-0F5A-4A1B-8A4A-FB3F0B54345A}" type="presParOf" srcId="{66205088-1311-4A38-A802-C6A812978FC8}" destId="{3C59EE70-A0D5-41F7-9396-2DE37BC0004D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F96602B-F332-4298-B01A-094E118DAA07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6F5905-89C4-481B-8118-E6FEF7654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4450F-C45A-40A4-9334-74858FFFA84C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7C63B-C194-4128-8CFF-0C5BC7C73936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13AFC-0D06-4D25-A1E9-CAC6D6C02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39D8E-FFA2-4EF2-B43F-121D2803F083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BFE0C-4501-4082-BDC8-EE24F4BE1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67554-E271-4870-AF15-3F57AC656856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92A82-222B-4C13-8970-9D5B167C9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D9F92-5FC8-41D1-8511-A1DF6D933796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835CE-CE5E-4702-B8EA-9D8626728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8F61A-063A-4A9D-AC18-CA3FFACDFE72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EB07C-1E83-4FE6-9616-935F02263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DFFB7-1CEA-4222-9D5C-1FD8326345B8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BD8D9-E51E-428D-8549-407166E58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DF0DA-DCA0-45A5-8414-C93E6461553B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25A3E-10EE-4F53-8603-0E97CC5E5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A0406-23D3-4CF0-AF5D-B1A2D228CA28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BE64A-B08B-40D5-8AE0-5B5F91FF4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0CEB1-8D9E-49DD-9E44-EFEC1564DC34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C8EE6-E80E-4411-8287-262BC797E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EFB74-470A-459C-AD06-E481CC391666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1073-8AAC-4DBF-98D0-BC99C08C7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861C0-932F-4E53-BA2A-18B764575DB7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2051C-BA9C-4475-AC33-325AE9A68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1627E8-2DCF-4FC7-A08F-0631D4BE8804}" type="datetimeFigureOut">
              <a:rPr lang="ru-RU"/>
              <a:pPr>
                <a:defRPr/>
              </a:pPr>
              <a:t>31.07.2013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3A7BBF-3CDD-4252-95CC-A93E0C26E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8.bin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9.bin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9.bin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audio" Target="../media/audio10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7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audio" Target="../media/audio11.bin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audio" Target="../media/audio7.bin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audio" Target="../media/audio7.bin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audio" Target="../media/audio11.bin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5.bin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7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bin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bin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audio" Target="../media/audio5.bin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6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7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142844" y="928670"/>
            <a:ext cx="8643998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                                                       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>
                <a:solidFill>
                  <a:schemeClr val="tx2"/>
                </a:solidFill>
              </a:rPr>
              <a:t>                                          </a:t>
            </a:r>
            <a:endParaRPr lang="ru-RU" sz="3200" dirty="0">
              <a:solidFill>
                <a:srgbClr val="CC0000"/>
              </a:solidFill>
              <a:latin typeface="a_CopperGothTitul3D" pitchFamily="34" charset="-52"/>
            </a:endParaRPr>
          </a:p>
          <a:p>
            <a:pPr algn="ctr"/>
            <a:endParaRPr lang="ru-RU" dirty="0">
              <a:solidFill>
                <a:schemeClr val="tx2"/>
              </a:solidFill>
              <a:latin typeface="a_CopperGothTitul3D" pitchFamily="34" charset="-52"/>
            </a:endParaRPr>
          </a:p>
          <a:p>
            <a:pPr algn="ctr"/>
            <a:r>
              <a:rPr lang="ru-RU" sz="2000" b="1" i="1" dirty="0">
                <a:solidFill>
                  <a:srgbClr val="3333CC"/>
                </a:solidFill>
                <a:latin typeface="Ariac" pitchFamily="34" charset="0"/>
              </a:rPr>
              <a:t>ПСИХОЛОГИЧЕСКОЕ СОПРОВОЖДЕНИЕ ВНЕДРЕНИЯ НОВЫХ ФЕДЕРАЛЬНЫХ ГОСУДАРСТВЕННЫХ ОБРАЗОВАТЕЛЬНЫХ </a:t>
            </a:r>
            <a:r>
              <a:rPr lang="ru-RU" sz="2000" b="1" i="1" dirty="0" smtClean="0">
                <a:solidFill>
                  <a:srgbClr val="3333CC"/>
                </a:solidFill>
                <a:latin typeface="Ariac" pitchFamily="34" charset="0"/>
              </a:rPr>
              <a:t>СТАНДАРТОВ</a:t>
            </a:r>
          </a:p>
          <a:p>
            <a:pPr algn="ctr"/>
            <a:r>
              <a:rPr lang="en-US" sz="2000" b="1" i="1" dirty="0" smtClean="0">
                <a:solidFill>
                  <a:srgbClr val="3333CC"/>
                </a:solidFill>
                <a:latin typeface="Ariac" pitchFamily="34" charset="0"/>
              </a:rPr>
              <a:t>(</a:t>
            </a:r>
            <a:r>
              <a:rPr lang="ru-RU" sz="2000" b="1" i="1" dirty="0" smtClean="0">
                <a:solidFill>
                  <a:srgbClr val="3333CC"/>
                </a:solidFill>
                <a:latin typeface="Ariac" pitchFamily="34" charset="0"/>
              </a:rPr>
              <a:t>зачетная работа по материалам курсов)</a:t>
            </a:r>
            <a:endParaRPr lang="ru-RU" sz="2000" dirty="0" smtClean="0">
              <a:solidFill>
                <a:schemeClr val="tx2"/>
              </a:solidFill>
            </a:endParaRPr>
          </a:p>
          <a:p>
            <a:pPr algn="ctr"/>
            <a:endParaRPr lang="ru-RU" sz="2000" dirty="0" smtClean="0">
              <a:solidFill>
                <a:schemeClr val="tx2"/>
              </a:solidFill>
            </a:endParaRPr>
          </a:p>
          <a:p>
            <a:pPr algn="ctr"/>
            <a:endParaRPr lang="ru-RU" sz="2000" dirty="0" smtClean="0">
              <a:solidFill>
                <a:schemeClr val="tx2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Курсы повышения квалификации руководителей ОУ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endParaRPr lang="ru-RU" sz="2000" dirty="0" smtClean="0">
              <a:solidFill>
                <a:schemeClr val="tx2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Руководитель:  </a:t>
            </a:r>
            <a:r>
              <a:rPr lang="en-US" sz="2000" dirty="0" smtClean="0">
                <a:solidFill>
                  <a:schemeClr val="tx2"/>
                </a:solidFill>
              </a:rPr>
              <a:t>   </a:t>
            </a:r>
            <a:r>
              <a:rPr lang="ru-RU" sz="2000" dirty="0" err="1" smtClean="0">
                <a:solidFill>
                  <a:schemeClr val="tx2"/>
                </a:solidFill>
              </a:rPr>
              <a:t>Стрельцова</a:t>
            </a:r>
            <a:r>
              <a:rPr lang="ru-RU" sz="2000" dirty="0" smtClean="0">
                <a:solidFill>
                  <a:schemeClr val="tx2"/>
                </a:solidFill>
              </a:rPr>
              <a:t> И.В.</a:t>
            </a:r>
            <a:r>
              <a:rPr lang="en-US" sz="2000" dirty="0" smtClean="0">
                <a:solidFill>
                  <a:schemeClr val="tx2"/>
                </a:solidFill>
              </a:rPr>
              <a:t>  </a:t>
            </a:r>
            <a:endParaRPr lang="ru-RU" sz="2000" dirty="0" smtClean="0">
              <a:solidFill>
                <a:schemeClr val="tx2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c" pitchFamily="34" charset="0"/>
              </a:rPr>
              <a:t>кафедра ПКРК ГБОУ Краснодарского края ККИДППО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ru-RU" sz="2000" dirty="0" smtClean="0">
              <a:solidFill>
                <a:schemeClr val="tx2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г. Краснодар</a:t>
            </a:r>
            <a:r>
              <a:rPr lang="en-US" sz="2000" dirty="0" smtClean="0">
                <a:solidFill>
                  <a:schemeClr val="tx2"/>
                </a:solidFill>
              </a:rPr>
              <a:t>                       </a:t>
            </a:r>
            <a:endParaRPr lang="en-US" sz="2000" b="1" dirty="0">
              <a:solidFill>
                <a:srgbClr val="CC0000"/>
              </a:solidFill>
            </a:endParaRPr>
          </a:p>
          <a:p>
            <a:endParaRPr lang="en-US" sz="2400" dirty="0">
              <a:solidFill>
                <a:srgbClr val="CC0000"/>
              </a:solidFill>
            </a:endParaRPr>
          </a:p>
          <a:p>
            <a:endParaRPr lang="en-US" sz="2400" dirty="0">
              <a:solidFill>
                <a:srgbClr val="CC0000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6" name="Picture 2" descr="D:\ИЗОБРАЖЕНИЯ\лого2_прозрачное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0"/>
            <a:ext cx="1723001" cy="1500199"/>
          </a:xfrm>
          <a:prstGeom prst="rect">
            <a:avLst/>
          </a:prstGeom>
          <a:noFill/>
        </p:spPr>
      </p:pic>
      <p:pic>
        <p:nvPicPr>
          <p:cNvPr id="1027" name="Picture 3" descr="D:\ИЗОБРАЖЕНИЯ\Untitled-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9162" y="428603"/>
            <a:ext cx="3060556" cy="78581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5500702"/>
            <a:ext cx="91440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C0000"/>
                </a:solidFill>
              </a:rPr>
              <a:t>Сопровождать – это значит идти вместе с кем-то в  качестве спутника или         </a:t>
            </a:r>
          </a:p>
          <a:p>
            <a:r>
              <a:rPr lang="ru-RU" b="1" dirty="0" smtClean="0">
                <a:solidFill>
                  <a:srgbClr val="CC0000"/>
                </a:solidFill>
              </a:rPr>
              <a:t>                                                        провожатым.</a:t>
            </a:r>
          </a:p>
          <a:p>
            <a:r>
              <a:rPr lang="ru-RU" b="1" dirty="0" smtClean="0">
                <a:solidFill>
                  <a:srgbClr val="CC0000"/>
                </a:solidFill>
              </a:rPr>
              <a:t>       </a:t>
            </a:r>
            <a:r>
              <a:rPr lang="ru-RU" b="1" dirty="0" smtClean="0">
                <a:solidFill>
                  <a:srgbClr val="00B050"/>
                </a:solidFill>
              </a:rPr>
              <a:t> ПОДГОТОВЛЕНО слушателями курсов из МБОУ СОШ №1  г. АНАПА</a:t>
            </a:r>
          </a:p>
          <a:p>
            <a:pPr algn="r"/>
            <a:r>
              <a:rPr lang="ru-RU" b="1" dirty="0" smtClean="0">
                <a:solidFill>
                  <a:srgbClr val="00B050"/>
                </a:solidFill>
              </a:rPr>
              <a:t>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7" y="-22033"/>
            <a:ext cx="6643735" cy="950703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Личностные результаты</a:t>
            </a:r>
            <a:endParaRPr lang="ru-RU" dirty="0"/>
          </a:p>
        </p:txBody>
      </p:sp>
      <p:sp>
        <p:nvSpPr>
          <p:cNvPr id="24578" name="Содержимое 2"/>
          <p:cNvSpPr>
            <a:spLocks noGrp="1"/>
          </p:cNvSpPr>
          <p:nvPr>
            <p:ph idx="4294967295"/>
          </p:nvPr>
        </p:nvSpPr>
        <p:spPr>
          <a:xfrm>
            <a:off x="468312" y="1125538"/>
            <a:ext cx="8675687" cy="2946404"/>
          </a:xfrm>
        </p:spPr>
        <p:txBody>
          <a:bodyPr/>
          <a:lstStyle/>
          <a:p>
            <a:endParaRPr lang="en-US" sz="1600" dirty="0" smtClean="0">
              <a:latin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</a:rPr>
              <a:t>1) формирование основ российской гражданской идентичности, чувства гордости за свою Родину, российский народ и историю России, осознание своей этнической и национальной принадлежности; становление гуманистических и демократических ценностных ориентаций;</a:t>
            </a:r>
          </a:p>
          <a:p>
            <a:r>
              <a:rPr lang="en-US" sz="1600" dirty="0" smtClean="0">
                <a:latin typeface="Times New Roman" pitchFamily="18" charset="0"/>
              </a:rPr>
              <a:t>2</a:t>
            </a:r>
            <a:r>
              <a:rPr lang="ru-RU" sz="1600" dirty="0" smtClean="0">
                <a:latin typeface="Times New Roman" pitchFamily="18" charset="0"/>
              </a:rPr>
              <a:t>) овладение начальными навыками </a:t>
            </a:r>
            <a:r>
              <a:rPr lang="ru-RU" sz="1600" b="1" u="sng" dirty="0" smtClean="0">
                <a:latin typeface="Times New Roman" pitchFamily="18" charset="0"/>
              </a:rPr>
              <a:t>адаптации </a:t>
            </a:r>
            <a:r>
              <a:rPr lang="ru-RU" sz="1600" dirty="0" smtClean="0">
                <a:latin typeface="Times New Roman" pitchFamily="18" charset="0"/>
              </a:rPr>
              <a:t>в динамично изменяющемся и развивающемся мире;</a:t>
            </a:r>
          </a:p>
          <a:p>
            <a:r>
              <a:rPr lang="en-US" sz="1600" b="1" u="sng" dirty="0" smtClean="0">
                <a:latin typeface="Times New Roman" pitchFamily="18" charset="0"/>
              </a:rPr>
              <a:t>3</a:t>
            </a:r>
            <a:r>
              <a:rPr lang="ru-RU" sz="1600" b="1" u="sng" dirty="0" smtClean="0">
                <a:latin typeface="Times New Roman" pitchFamily="18" charset="0"/>
              </a:rPr>
              <a:t>) принятие и освоение социальной роли обучающегося, развитие мотивов учебной деятельности и формирование личностного смысла учения;</a:t>
            </a:r>
          </a:p>
          <a:p>
            <a:r>
              <a:rPr lang="en-US" sz="1600" dirty="0" smtClean="0">
                <a:latin typeface="Times New Roman" pitchFamily="18" charset="0"/>
              </a:rPr>
              <a:t>4</a:t>
            </a:r>
            <a:r>
              <a:rPr lang="ru-RU" sz="1600" dirty="0" smtClean="0">
                <a:latin typeface="Times New Roman" pitchFamily="18" charset="0"/>
              </a:rPr>
              <a:t>) развитие самостоятельности и личной ответственности за свои поступки, в том числе в информационной деятельности, на основе представлений о нравственных нормах, социальной справедливости и свободе;</a:t>
            </a:r>
          </a:p>
          <a:p>
            <a:r>
              <a:rPr lang="en-US" sz="1600" dirty="0" smtClean="0">
                <a:latin typeface="Times New Roman" pitchFamily="18" charset="0"/>
              </a:rPr>
              <a:t>5</a:t>
            </a:r>
            <a:r>
              <a:rPr lang="ru-RU" sz="1600" dirty="0" smtClean="0">
                <a:latin typeface="Times New Roman" pitchFamily="18" charset="0"/>
              </a:rPr>
              <a:t>) формирование эстетических потребностей, ценностей и чувств; развитие этических чувств, доброжелательности и эмоционально-нравственной отзывчивости, понимания и сопереживания чувствам других людей;</a:t>
            </a:r>
          </a:p>
          <a:p>
            <a:r>
              <a:rPr lang="en-US" sz="1600" b="1" u="sng" dirty="0" smtClean="0">
                <a:latin typeface="Times New Roman" pitchFamily="18" charset="0"/>
              </a:rPr>
              <a:t>6</a:t>
            </a:r>
            <a:r>
              <a:rPr lang="ru-RU" sz="1600" b="1" u="sng" dirty="0" smtClean="0">
                <a:latin typeface="Times New Roman" pitchFamily="18" charset="0"/>
              </a:rPr>
              <a:t>)  развитие навыков сотрудничества со взрослыми и сверстниками в разных социальных ситуациях, умения не создавать конфликтов и находить выходы из спорных ситуаций;</a:t>
            </a:r>
          </a:p>
          <a:p>
            <a:r>
              <a:rPr lang="en-US" sz="1600" dirty="0" smtClean="0">
                <a:latin typeface="Times New Roman" pitchFamily="18" charset="0"/>
              </a:rPr>
              <a:t>7)</a:t>
            </a:r>
            <a:r>
              <a:rPr lang="ru-RU" sz="1600" dirty="0" smtClean="0">
                <a:latin typeface="Times New Roman" pitchFamily="18" charset="0"/>
              </a:rPr>
              <a:t> формирование установки на безопасный, здоровый образ жизни, наличие мотивации к творческому труду, работе на результат, бережному отношению к материальным и духовным ценностям.</a:t>
            </a:r>
          </a:p>
        </p:txBody>
      </p:sp>
      <p:pic>
        <p:nvPicPr>
          <p:cNvPr id="24579" name="Picture 3" descr="C:\Users\ВВ\Desktop\ККИДППО\Кафедра\Курсы\Сборник презентаций\Для презентаций\Клипарт\1191268711_c41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56550" y="188913"/>
            <a:ext cx="100806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75" y="142853"/>
            <a:ext cx="7350125" cy="642942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АДАПТАЦИЯ К ШКОЛЕ</a:t>
            </a: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3"/>
          </p:nvPr>
        </p:nvGraphicFramePr>
        <p:xfrm>
          <a:off x="0" y="1285860"/>
          <a:ext cx="9144000" cy="557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Школьн.дезадаптац..bmp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8787"/>
            <a:ext cx="9144000" cy="6849213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ШКОЛЬНАЯ  МОТИВА</a:t>
            </a:r>
            <a:r>
              <a:rPr lang="ru-RU" sz="7200" b="1" i="1" dirty="0" smtClean="0">
                <a:solidFill>
                  <a:srgbClr val="FF0000"/>
                </a:solidFill>
              </a:rPr>
              <a:t>К</a:t>
            </a:r>
            <a:r>
              <a:rPr lang="ru-RU" b="1" dirty="0" smtClean="0">
                <a:solidFill>
                  <a:srgbClr val="7030A0"/>
                </a:solidFill>
              </a:rPr>
              <a:t>ЦИЯ</a:t>
            </a:r>
            <a:endParaRPr lang="ru-RU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071546"/>
          <a:ext cx="914400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ll dir="u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2143115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6"/>
                </a:solidFill>
              </a:rPr>
              <a:t>ВЕДУЩИЕ МОТИВЫ ПЕРВОКЛАШЕК</a:t>
            </a:r>
            <a:endParaRPr lang="ru-RU" sz="4000" dirty="0">
              <a:solidFill>
                <a:schemeClr val="accent6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0" y="731838"/>
          <a:ext cx="9144000" cy="6126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heel spokes="8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В\Desktop\ККИДППО\Кафедра\Курсы\Сборник презентаций\Для презентаций\Клипарт\00000060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928802"/>
            <a:ext cx="208118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643966" cy="71435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Характеристика мотивации учения школьников</a:t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ru-RU" sz="3200" b="1" i="1" dirty="0" err="1" smtClean="0">
                <a:solidFill>
                  <a:schemeClr val="tx2">
                    <a:lumMod val="75000"/>
                  </a:schemeClr>
                </a:solidFill>
              </a:rPr>
              <a:t>по-Н.В.Немовой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85794"/>
            <a:ext cx="9144000" cy="6072206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1400" b="1" i="1" u="sng" dirty="0" smtClean="0">
                <a:solidFill>
                  <a:schemeClr val="accent1">
                    <a:lumMod val="50000"/>
                  </a:schemeClr>
                </a:solidFill>
              </a:rPr>
              <a:t>Дошкольники  </a:t>
            </a:r>
            <a:r>
              <a:rPr lang="ru-RU" sz="1400" i="1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400" i="1" u="sng" dirty="0" smtClean="0"/>
              <a:t>  </a:t>
            </a:r>
            <a:r>
              <a:rPr lang="ru-RU" sz="1400" u="sng" dirty="0" smtClean="0"/>
              <a:t>           </a:t>
            </a:r>
            <a:r>
              <a:rPr lang="ru-RU" sz="1400" dirty="0" smtClean="0"/>
              <a:t> </a:t>
            </a:r>
            <a:r>
              <a:rPr lang="ru-RU" sz="1400" b="1" dirty="0" smtClean="0"/>
              <a:t>Потребность в новых впечатлениях.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Потребность в учении как новой деятельности.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Потребность заслужить похвалу взрослых.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Потребность стать лучшим, стать отличником.</a:t>
            </a:r>
          </a:p>
          <a:p>
            <a:pPr>
              <a:buNone/>
            </a:pPr>
            <a:r>
              <a:rPr lang="ru-RU" sz="1400" b="1" i="1" u="sng" dirty="0" smtClean="0">
                <a:solidFill>
                  <a:schemeClr val="tx2">
                    <a:lumMod val="75000"/>
                  </a:schemeClr>
                </a:solidFill>
              </a:rPr>
              <a:t>Начальная школа   </a:t>
            </a:r>
            <a:r>
              <a:rPr lang="ru-RU" sz="1400" b="1" i="1" u="sng" dirty="0" smtClean="0"/>
              <a:t>      </a:t>
            </a:r>
            <a:r>
              <a:rPr lang="ru-RU" sz="1400" b="1" i="1" u="sng" dirty="0" smtClean="0">
                <a:solidFill>
                  <a:srgbClr val="3333CC"/>
                </a:solidFill>
              </a:rPr>
              <a:t> </a:t>
            </a:r>
            <a:r>
              <a:rPr lang="ru-RU" sz="1400" b="1" u="sng" dirty="0" smtClean="0">
                <a:solidFill>
                  <a:srgbClr val="3333CC"/>
                </a:solidFill>
              </a:rPr>
              <a:t>Чувство долга </a:t>
            </a:r>
            <a:r>
              <a:rPr lang="ru-RU" sz="1400" b="1" dirty="0" smtClean="0">
                <a:solidFill>
                  <a:srgbClr val="3333CC"/>
                </a:solidFill>
              </a:rPr>
              <a:t>(возрастает в два раза и значительно превышает познавательную мотивацию).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3333CC"/>
                </a:solidFill>
              </a:rPr>
              <a:t>                                           Престижная мотивация  (желание получать высокую отметку возрастает к 3-4 классу).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3333CC"/>
                </a:solidFill>
              </a:rPr>
              <a:t>                                           Мотив </a:t>
            </a:r>
            <a:r>
              <a:rPr lang="ru-RU" sz="1400" b="1" u="sng" dirty="0" smtClean="0">
                <a:solidFill>
                  <a:srgbClr val="3333CC"/>
                </a:solidFill>
              </a:rPr>
              <a:t>избегания санкций </a:t>
            </a:r>
            <a:r>
              <a:rPr lang="ru-RU" sz="1400" b="1" dirty="0" smtClean="0">
                <a:solidFill>
                  <a:srgbClr val="3333CC"/>
                </a:solidFill>
              </a:rPr>
              <a:t>(наказания).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3333CC"/>
                </a:solidFill>
              </a:rPr>
              <a:t>                                           Интерес к предмету (уменьшается в 5 раз – до 5% уч-ся).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3333CC"/>
                </a:solidFill>
              </a:rPr>
              <a:t>                                           Основная мотивация – внешняя: </a:t>
            </a:r>
            <a:r>
              <a:rPr lang="ru-RU" sz="1400" b="1" u="sng" dirty="0" smtClean="0">
                <a:solidFill>
                  <a:srgbClr val="3333CC"/>
                </a:solidFill>
              </a:rPr>
              <a:t>престижная и принудительная.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3333CC"/>
                </a:solidFill>
              </a:rPr>
              <a:t>                                           Мотивация </a:t>
            </a:r>
            <a:r>
              <a:rPr lang="ru-RU" sz="1400" b="1" u="sng" dirty="0" smtClean="0">
                <a:solidFill>
                  <a:srgbClr val="3333CC"/>
                </a:solidFill>
              </a:rPr>
              <a:t>неустойчивая</a:t>
            </a:r>
            <a:r>
              <a:rPr lang="ru-RU" sz="1400" b="1" dirty="0" smtClean="0">
                <a:solidFill>
                  <a:srgbClr val="3333CC"/>
                </a:solidFill>
              </a:rPr>
              <a:t> (нет интереса к  определенным предметам, нет способности                                                                                         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3333CC"/>
                </a:solidFill>
              </a:rPr>
              <a:t>                                          удерживать долгое время энергию сформированного намерения).</a:t>
            </a:r>
          </a:p>
          <a:p>
            <a:pPr>
              <a:buNone/>
            </a:pPr>
            <a:r>
              <a:rPr lang="ru-RU" sz="1400" b="1" u="sng" dirty="0" smtClean="0">
                <a:solidFill>
                  <a:schemeClr val="tx2"/>
                </a:solidFill>
              </a:rPr>
              <a:t>Средняя школа             </a:t>
            </a:r>
            <a:r>
              <a:rPr lang="ru-RU" sz="1400" b="1" dirty="0" smtClean="0"/>
              <a:t>Стойкий интерес к определенному предмету.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Мотив избегания неудачи.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Желание иметь высокую отметку, даже если оно не подкрепляется знаниями (как                             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подтверждение высокого статуса в коллективе и средство самоутверждения).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Познавательный интерес только у высокомотивированных.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Мотив достижения успеха в учебе  НЕ развивается!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Мотивация, вызванная подростковыми установками (подсказки, списывание, обман  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 учителя).</a:t>
            </a:r>
          </a:p>
          <a:p>
            <a:pPr>
              <a:buNone/>
            </a:pPr>
            <a:r>
              <a:rPr lang="ru-RU" sz="1400" b="1" u="sng" dirty="0" smtClean="0">
                <a:solidFill>
                  <a:schemeClr val="tx2"/>
                </a:solidFill>
              </a:rPr>
              <a:t>Старшая школа             </a:t>
            </a:r>
            <a:r>
              <a:rPr lang="ru-RU" sz="1400" b="1" dirty="0" smtClean="0"/>
              <a:t>Мотивация продолжения образования в профессиональных учебных заведениях.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Выбор предмета с позиции будущего ( средний подросток – выбор будущего с позиций            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любимого  предмета).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Значимость отметки как </a:t>
            </a:r>
            <a:r>
              <a:rPr lang="ru-RU" sz="1400" b="1" dirty="0" err="1" smtClean="0"/>
              <a:t>мотиватора</a:t>
            </a:r>
            <a:r>
              <a:rPr lang="ru-RU" sz="1400" b="1" dirty="0" smtClean="0"/>
              <a:t> снижается, она выступает критерием качества знаний.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Мотивация достижения высоких результатов по значимым предметам.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Внутренняя собственная мотивация.</a:t>
            </a:r>
          </a:p>
          <a:p>
            <a:pPr>
              <a:buNone/>
            </a:pPr>
            <a:r>
              <a:rPr lang="ru-RU" sz="1400" dirty="0" smtClean="0"/>
              <a:t>                                   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ransition spd="slow">
    <p:diamond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3999" cy="857232"/>
          </a:xfrm>
        </p:spPr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</a:rPr>
              <a:t>ЛЮБИМОЕ ЗАНЯТИЕ ДОМА</a:t>
            </a:r>
            <a:endParaRPr lang="ru-RU" dirty="0">
              <a:solidFill>
                <a:schemeClr val="accent6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3"/>
          </p:nvPr>
        </p:nvGraphicFramePr>
        <p:xfrm>
          <a:off x="0" y="731838"/>
          <a:ext cx="9144000" cy="6126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newsflash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ВВ\Desktop\ККИДППО\Кафедра\Курсы\Сборник презентаций\Для презентаций\Клипарт\00000060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4929198"/>
            <a:ext cx="1285884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ВВ\Desktop\ККИДППО\Кафедра\Курсы\Сборник презентаций\Для презентаций\Клипарт\00000060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86644" y="3714752"/>
            <a:ext cx="1857356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ВВ\Desktop\ККИДППО\Кафедра\Курсы\Сборник презентаций\Для презентаций\Клипарт\00000060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929198"/>
            <a:ext cx="129540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ВВ\Desktop\ККИДППО\Кафедра\Курсы\Сборник презентаций\Для презентаций\Клипарт\00000060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5286388"/>
            <a:ext cx="1295400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ВВ\Desktop\ККИДППО\Кафедра\Курсы\Сборник презентаций\Для презентаций\Клипарт\00000060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143248"/>
            <a:ext cx="129540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2" descr="C:\Users\ВВ\Desktop\ККИДППО\Кафедра\Курсы\Сборник презентаций\Для презентаций\Клипарт\00000060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28736"/>
            <a:ext cx="129540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42983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 err="1" smtClean="0"/>
              <a:t>Метапредметные</a:t>
            </a:r>
            <a:r>
              <a:rPr lang="ru-RU" sz="3600" dirty="0" smtClean="0"/>
              <a:t> результаты </a:t>
            </a:r>
            <a:r>
              <a:rPr lang="ru-RU" dirty="0" smtClean="0"/>
              <a:t>(УУД)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5602" name="Содержимое 2"/>
          <p:cNvSpPr>
            <a:spLocks noGrp="1"/>
          </p:cNvSpPr>
          <p:nvPr>
            <p:ph idx="4294967295"/>
          </p:nvPr>
        </p:nvSpPr>
        <p:spPr>
          <a:xfrm>
            <a:off x="0" y="571480"/>
            <a:ext cx="9144000" cy="4429156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endParaRPr lang="ru-RU" dirty="0" smtClean="0"/>
          </a:p>
          <a:p>
            <a:pPr eaLnBrk="1" hangingPunct="1"/>
            <a:r>
              <a:rPr lang="ru-RU" b="1" i="1" u="sng" dirty="0" smtClean="0"/>
              <a:t>Познавательные</a:t>
            </a:r>
            <a:r>
              <a:rPr lang="en-US" b="1" i="1" u="sng" dirty="0" smtClean="0"/>
              <a:t> </a:t>
            </a:r>
            <a:r>
              <a:rPr lang="en-US" b="1" i="1" dirty="0" smtClean="0"/>
              <a:t>– </a:t>
            </a:r>
            <a:r>
              <a:rPr lang="ru-RU" b="1" i="1" dirty="0" smtClean="0"/>
              <a:t>особенности восприятия ( </a:t>
            </a:r>
            <a:r>
              <a:rPr lang="en-US" b="1" i="1" dirty="0" smtClean="0"/>
              <a:t>A-V-K</a:t>
            </a:r>
            <a:r>
              <a:rPr lang="ru-RU" b="1" i="1" dirty="0" smtClean="0"/>
              <a:t>), памяти ,      </a:t>
            </a:r>
          </a:p>
          <a:p>
            <a:pPr eaLnBrk="1" hangingPunct="1">
              <a:buNone/>
            </a:pPr>
            <a:r>
              <a:rPr lang="ru-RU" b="1" i="1" dirty="0" smtClean="0"/>
              <a:t>                    мышления (анализ, классификация, сравнение,  </a:t>
            </a:r>
          </a:p>
          <a:p>
            <a:pPr eaLnBrk="1" hangingPunct="1">
              <a:buNone/>
            </a:pPr>
            <a:r>
              <a:rPr lang="ru-RU" b="1" i="1" dirty="0" smtClean="0"/>
              <a:t>                    обобщение, синтез), внимания, внимательность.</a:t>
            </a:r>
          </a:p>
          <a:p>
            <a:pPr eaLnBrk="1" hangingPunct="1">
              <a:buNone/>
            </a:pPr>
            <a:endParaRPr lang="ru-RU" b="1" i="1" dirty="0" smtClean="0"/>
          </a:p>
          <a:p>
            <a:pPr eaLnBrk="1" hangingPunct="1"/>
            <a:r>
              <a:rPr lang="ru-RU" b="1" i="1" u="sng" dirty="0" smtClean="0"/>
              <a:t>Регулятивные - </a:t>
            </a:r>
            <a:r>
              <a:rPr lang="ru-RU" b="1" i="1" dirty="0" err="1" smtClean="0"/>
              <a:t>целеполагание</a:t>
            </a:r>
            <a:r>
              <a:rPr lang="ru-RU" b="1" i="1" dirty="0" smtClean="0"/>
              <a:t>, планирование, контроль,</a:t>
            </a:r>
          </a:p>
          <a:p>
            <a:pPr eaLnBrk="1" hangingPunct="1">
              <a:buNone/>
            </a:pPr>
            <a:r>
              <a:rPr lang="ru-RU" b="1" i="1" dirty="0" smtClean="0"/>
              <a:t>                   прогнозирование, оценка, коррекция, волевая     </a:t>
            </a:r>
          </a:p>
          <a:p>
            <a:pPr eaLnBrk="1" hangingPunct="1">
              <a:buNone/>
            </a:pPr>
            <a:r>
              <a:rPr lang="ru-RU" b="1" i="1" dirty="0" smtClean="0"/>
              <a:t>                   </a:t>
            </a:r>
            <a:r>
              <a:rPr lang="ru-RU" b="1" i="1" dirty="0" err="1" smtClean="0"/>
              <a:t>саморегуляция</a:t>
            </a:r>
            <a:r>
              <a:rPr lang="ru-RU" b="1" i="1" dirty="0" smtClean="0"/>
              <a:t>.</a:t>
            </a:r>
          </a:p>
          <a:p>
            <a:pPr eaLnBrk="1" hangingPunct="1">
              <a:buNone/>
            </a:pPr>
            <a:endParaRPr lang="ru-RU" b="1" i="1" dirty="0" smtClean="0"/>
          </a:p>
          <a:p>
            <a:pPr eaLnBrk="1" hangingPunct="1"/>
            <a:r>
              <a:rPr lang="ru-RU" b="1" i="1" u="sng" dirty="0" smtClean="0"/>
              <a:t>Коммуникативные</a:t>
            </a:r>
            <a:r>
              <a:rPr lang="ru-RU" u="sng" dirty="0" smtClean="0"/>
              <a:t> </a:t>
            </a:r>
            <a:r>
              <a:rPr lang="ru-RU" dirty="0" smtClean="0"/>
              <a:t>– </a:t>
            </a:r>
            <a:r>
              <a:rPr lang="ru-RU" b="1" i="1" dirty="0" smtClean="0"/>
              <a:t>ориентир на партнерство,                        </a:t>
            </a:r>
          </a:p>
          <a:p>
            <a:pPr eaLnBrk="1" hangingPunct="1">
              <a:buNone/>
            </a:pPr>
            <a:r>
              <a:rPr lang="ru-RU" b="1" i="1" dirty="0" smtClean="0"/>
              <a:t>                     сотрудничество.   </a:t>
            </a:r>
          </a:p>
          <a:p>
            <a:pPr eaLnBrk="1" hangingPunct="1">
              <a:buNone/>
            </a:pPr>
            <a:r>
              <a:rPr lang="ru-RU" dirty="0" smtClean="0"/>
              <a:t>                  </a:t>
            </a:r>
            <a:endParaRPr lang="ru-RU" b="1" i="1" dirty="0" smtClean="0"/>
          </a:p>
          <a:p>
            <a:pPr eaLnBrk="1" hangingPunct="1">
              <a:buNone/>
            </a:pPr>
            <a:endParaRPr lang="ru-RU" dirty="0" smtClean="0"/>
          </a:p>
          <a:p>
            <a:pPr eaLnBrk="1" hangingPunct="1">
              <a:buNone/>
            </a:pP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              ОСНОВЫ                УМЕНИЯ               УЧИТЬСЯ</a:t>
            </a:r>
          </a:p>
        </p:txBody>
      </p:sp>
    </p:spTree>
  </p:cSld>
  <p:clrMapOvr>
    <a:masterClrMapping/>
  </p:clrMapOvr>
  <p:transition spd="slow">
    <p:pull dir="u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2844" y="731520"/>
            <a:ext cx="4000528" cy="840092"/>
          </a:xfrm>
        </p:spPr>
        <p:txBody>
          <a:bodyPr/>
          <a:lstStyle/>
          <a:p>
            <a:r>
              <a:rPr lang="ru-RU" dirty="0" smtClean="0">
                <a:solidFill>
                  <a:srgbClr val="3333CC"/>
                </a:solidFill>
              </a:rPr>
              <a:t>Графический диктант</a:t>
            </a:r>
            <a:endParaRPr lang="ru-RU" dirty="0">
              <a:solidFill>
                <a:srgbClr val="3333CC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 flipH="1">
            <a:off x="5286380" y="731520"/>
            <a:ext cx="3857620" cy="840092"/>
          </a:xfrm>
        </p:spPr>
        <p:txBody>
          <a:bodyPr/>
          <a:lstStyle/>
          <a:p>
            <a:r>
              <a:rPr lang="ru-RU" dirty="0" smtClean="0">
                <a:solidFill>
                  <a:srgbClr val="3333CC"/>
                </a:solidFill>
              </a:rPr>
              <a:t>Бусы</a:t>
            </a:r>
            <a:endParaRPr lang="ru-RU" dirty="0">
              <a:solidFill>
                <a:srgbClr val="3333CC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3875" y="214291"/>
            <a:ext cx="7350125" cy="500066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РЕГУЛЯТИВНЫЕ  УУД</a:t>
            </a: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0" y="1400174"/>
          <a:ext cx="4286248" cy="545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Содержимое 19"/>
          <p:cNvGraphicFramePr>
            <a:graphicFrameLocks noGrp="1"/>
          </p:cNvGraphicFramePr>
          <p:nvPr>
            <p:ph sz="quarter" idx="4"/>
          </p:nvPr>
        </p:nvGraphicFramePr>
        <p:xfrm>
          <a:off x="4143375" y="1398588"/>
          <a:ext cx="5000625" cy="5459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>
    <p:strips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7" y="142853"/>
            <a:ext cx="8358214" cy="642942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ПОЗНАВАТЕЛЬНЫЕ  УУД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3333CC"/>
                </a:solidFill>
              </a:rPr>
              <a:t>Четвертый лишний</a:t>
            </a:r>
            <a:endParaRPr lang="ru-RU" dirty="0">
              <a:solidFill>
                <a:srgbClr val="33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0" y="1428750"/>
          <a:ext cx="9144000" cy="528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ll dir="r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7950" y="-500090"/>
            <a:ext cx="9793288" cy="735809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graphicFrame>
        <p:nvGraphicFramePr>
          <p:cNvPr id="16399" name="Group 15"/>
          <p:cNvGraphicFramePr>
            <a:graphicFrameLocks noGrp="1"/>
          </p:cNvGraphicFramePr>
          <p:nvPr/>
        </p:nvGraphicFramePr>
        <p:xfrm>
          <a:off x="641350" y="1628775"/>
          <a:ext cx="7921625" cy="5212080"/>
        </p:xfrm>
        <a:graphic>
          <a:graphicData uri="http://schemas.openxmlformats.org/drawingml/2006/table">
            <a:tbl>
              <a:tblPr/>
              <a:tblGrid>
                <a:gridCol w="3960813"/>
                <a:gridCol w="3960812"/>
              </a:tblGrid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</a:rPr>
                        <a:t>Информационное общество: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rebuchet MS" pitchFamily="34" charset="0"/>
                        </a:rPr>
                        <a:t>Заказ работодателей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rebuchet MS" pitchFamily="34" charset="0"/>
                        </a:rPr>
                        <a:t>Нужен 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rebuchet MS" pitchFamily="34" charset="0"/>
                        </a:rPr>
                        <a:t>сотрудник, который: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86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глобализация, </a:t>
                      </a:r>
                      <a:b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</a:b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гиперконкуренция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, </a:t>
                      </a:r>
                      <a:b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</a:b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сверхбыстрая смена технологий,</a:t>
                      </a:r>
                      <a:b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</a:b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интернет, </a:t>
                      </a:r>
                      <a:b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</a:b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социальная самоорганизация.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умеет 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решать проблемы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умеет 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работать в коллективе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умеет 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общаться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способен к 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самоуправлению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обладает высокой профессиональной 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мотивацией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 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ведет 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здоровый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 образ жизни.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</a:tr>
            </a:tbl>
          </a:graphicData>
        </a:graphic>
      </p:graphicFrame>
      <p:pic>
        <p:nvPicPr>
          <p:cNvPr id="15373" name="Picture 4" descr="C:\Users\ВВ\Desktop\ККИДППО\Кафедра\Курсы\Сборник презентаций\Для презентаций\Клипарт\104e6adb28bea63f8b2fd858cb5ad1a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0"/>
            <a:ext cx="2087562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 dir="in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5" y="142853"/>
            <a:ext cx="8643966" cy="71438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КОММУНИКАТИВНЫЕ  УУД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3333CC"/>
                </a:solidFill>
              </a:rPr>
              <a:t>Рукавички</a:t>
            </a:r>
            <a:endParaRPr lang="ru-RU" dirty="0">
              <a:solidFill>
                <a:srgbClr val="3333CC"/>
              </a:solidFill>
            </a:endParaRPr>
          </a:p>
        </p:txBody>
      </p:sp>
      <p:graphicFrame>
        <p:nvGraphicFramePr>
          <p:cNvPr id="4" name="Содержимое 19"/>
          <p:cNvGraphicFramePr>
            <a:graphicFrameLocks noGrp="1"/>
          </p:cNvGraphicFramePr>
          <p:nvPr>
            <p:ph sz="quarter" idx="13"/>
          </p:nvPr>
        </p:nvGraphicFramePr>
        <p:xfrm>
          <a:off x="0" y="1428736"/>
          <a:ext cx="8929718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newsflash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2" descr="C:\Users\ВВ\Desktop\ККИДППО\Кафедра\Курсы\Сборник презентаций\Для презентаций\Клипарт\Образование\00490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142852"/>
            <a:ext cx="5429288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052" y="482793"/>
            <a:ext cx="6512511" cy="1143000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Предметные результаты</a:t>
            </a:r>
            <a:endParaRPr lang="ru-RU" dirty="0"/>
          </a:p>
        </p:txBody>
      </p:sp>
      <p:sp>
        <p:nvSpPr>
          <p:cNvPr id="26626" name="Содержимое 2"/>
          <p:cNvSpPr>
            <a:spLocks noGrp="1"/>
          </p:cNvSpPr>
          <p:nvPr>
            <p:ph idx="4294967295"/>
          </p:nvPr>
        </p:nvSpPr>
        <p:spPr>
          <a:xfrm>
            <a:off x="0" y="260351"/>
            <a:ext cx="9144000" cy="6597649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endParaRPr lang="ru-RU" dirty="0" smtClean="0"/>
          </a:p>
          <a:p>
            <a:pPr eaLnBrk="1" hangingPunct="1">
              <a:buFont typeface="Georgia" pitchFamily="18" charset="0"/>
              <a:buNone/>
            </a:pPr>
            <a:endParaRPr lang="ru-RU" dirty="0" smtClean="0"/>
          </a:p>
          <a:p>
            <a:pPr eaLnBrk="1" hangingPunct="1">
              <a:buFont typeface="Georgia" pitchFamily="18" charset="0"/>
              <a:buNone/>
            </a:pPr>
            <a:endParaRPr lang="ru-RU" dirty="0" smtClean="0"/>
          </a:p>
          <a:p>
            <a:pPr eaLnBrk="1" hangingPunct="1">
              <a:buFont typeface="Georgia" pitchFamily="18" charset="0"/>
              <a:buNone/>
            </a:pPr>
            <a:endParaRPr lang="ru-RU" dirty="0" smtClean="0"/>
          </a:p>
          <a:p>
            <a:pPr eaLnBrk="1" hangingPunct="1">
              <a:buFont typeface="Georgia" pitchFamily="18" charset="0"/>
              <a:buNone/>
            </a:pPr>
            <a:endParaRPr lang="ru-RU" dirty="0" smtClean="0"/>
          </a:p>
          <a:p>
            <a:pPr eaLnBrk="1" hangingPunct="1">
              <a:buFont typeface="Georgia" pitchFamily="18" charset="0"/>
              <a:buNone/>
            </a:pPr>
            <a:r>
              <a:rPr lang="ru-RU" dirty="0" smtClean="0"/>
              <a:t> Опыт специфической для данной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dirty="0" smtClean="0"/>
              <a:t>предметной области деятельности:</a:t>
            </a:r>
          </a:p>
          <a:p>
            <a:pPr eaLnBrk="1" hangingPunct="1"/>
            <a:r>
              <a:rPr lang="ru-RU" dirty="0" smtClean="0"/>
              <a:t>по получению нового знания, </a:t>
            </a:r>
          </a:p>
          <a:p>
            <a:pPr eaLnBrk="1" hangingPunct="1"/>
            <a:r>
              <a:rPr lang="ru-RU" dirty="0" smtClean="0"/>
              <a:t>его преобразованию и применению.  </a:t>
            </a:r>
          </a:p>
          <a:p>
            <a:pPr eaLnBrk="1" hangingPunct="1">
              <a:buNone/>
            </a:pPr>
            <a:endParaRPr lang="ru-RU" dirty="0" smtClean="0"/>
          </a:p>
          <a:p>
            <a:pPr eaLnBrk="1" hangingPunct="1">
              <a:buFont typeface="Georgia" pitchFamily="18" charset="0"/>
              <a:buNone/>
            </a:pPr>
            <a:r>
              <a:rPr lang="ru-RU" dirty="0" smtClean="0"/>
              <a:t>Система основополагающих элементов научного знания, лежащих в основе современной научной картины мира.</a:t>
            </a:r>
          </a:p>
          <a:p>
            <a:pPr eaLnBrk="1" hangingPunct="1">
              <a:buFont typeface="Georgia" pitchFamily="18" charset="0"/>
              <a:buNone/>
            </a:pPr>
            <a:endParaRPr lang="ru-RU" dirty="0" smtClean="0"/>
          </a:p>
          <a:p>
            <a:pPr eaLnBrk="1" hangingPunct="1">
              <a:buFont typeface="Georgia" pitchFamily="18" charset="0"/>
              <a:buNone/>
            </a:pPr>
            <a:r>
              <a:rPr lang="ru-RU" dirty="0" smtClean="0"/>
              <a:t>Опыт решения проблем, опыт творческой деятельности.</a:t>
            </a:r>
          </a:p>
        </p:txBody>
      </p:sp>
    </p:spTree>
  </p:cSld>
  <p:clrMapOvr>
    <a:masterClrMapping/>
  </p:clrMapOvr>
  <p:transition spd="slow">
    <p:split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psych_u.KKI\Рабочий стол\Offering-CI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86644" y="5857892"/>
            <a:ext cx="1857356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Что нужно сделать, чтобы получение знаний было радостным?..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500042"/>
            <a:ext cx="4495800" cy="6357958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" b="1" i="1" u="sng" dirty="0" smtClean="0">
                <a:solidFill>
                  <a:srgbClr val="00B050"/>
                </a:solidFill>
              </a:rPr>
              <a:t>Родителям: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Помогать детям делать уроки.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Не кричать из-за двоек.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Проверять тетради и дневники.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Уделять детям больше внимания.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Помогать детям соблюдать режим.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Воспитывать уважение к учителю.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Воспитывать  доброе отношение друг к другу.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Быть терпимыми к детям.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Слушать учителя.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Найти индивидуальный подход к своему ребенку.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Активно участвовать в жизни класса.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Исключить физическое наказание.</a:t>
            </a:r>
          </a:p>
          <a:p>
            <a:pPr marL="457200" indent="-457200">
              <a:buAutoNum type="arabicPeriod"/>
            </a:pPr>
            <a:r>
              <a:rPr lang="ru-RU" sz="2000" b="1" i="1" dirty="0" smtClean="0"/>
              <a:t>Поощрять детей за хорошую учебу.</a:t>
            </a:r>
          </a:p>
          <a:p>
            <a:pPr marL="457200" indent="-457200">
              <a:buAutoNum type="arabicPeriod"/>
            </a:pPr>
            <a:endParaRPr lang="ru-RU" sz="2000" dirty="0" smtClean="0"/>
          </a:p>
          <a:p>
            <a:pPr marL="457200" indent="-457200">
              <a:buAutoNum type="arabicPeriod"/>
            </a:pPr>
            <a:endParaRPr lang="ru-RU" sz="2000" dirty="0" smtClean="0"/>
          </a:p>
          <a:p>
            <a:pPr marL="457200" indent="-457200">
              <a:buAutoNum type="arabicPeriod"/>
            </a:pP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648200" y="928670"/>
            <a:ext cx="4495800" cy="592933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000" b="1" i="1" u="sng" dirty="0" smtClean="0">
                <a:solidFill>
                  <a:srgbClr val="00B050"/>
                </a:solidFill>
              </a:rPr>
              <a:t>Учителям:</a:t>
            </a:r>
          </a:p>
          <a:p>
            <a:pPr marL="457200" indent="-457200">
              <a:buAutoNum type="arabicPeriod"/>
            </a:pPr>
            <a:r>
              <a:rPr lang="ru-RU" sz="1800" b="1" dirty="0" smtClean="0"/>
              <a:t>Индивидуально подходить к каждому ребенку.</a:t>
            </a:r>
          </a:p>
          <a:p>
            <a:pPr marL="457200" indent="-457200">
              <a:buAutoNum type="arabicPeriod"/>
            </a:pPr>
            <a:r>
              <a:rPr lang="ru-RU" sz="1800" b="1" dirty="0" smtClean="0"/>
              <a:t>Понятно объяснять.</a:t>
            </a:r>
          </a:p>
          <a:p>
            <a:pPr marL="457200" indent="-457200">
              <a:buAutoNum type="arabicPeriod"/>
            </a:pPr>
            <a:r>
              <a:rPr lang="ru-RU" sz="1800" b="1" dirty="0" smtClean="0"/>
              <a:t>Не кричать.</a:t>
            </a:r>
          </a:p>
          <a:p>
            <a:pPr marL="457200" indent="-457200">
              <a:buAutoNum type="arabicPeriod"/>
            </a:pPr>
            <a:r>
              <a:rPr lang="ru-RU" sz="1800" b="1" dirty="0" smtClean="0"/>
              <a:t>Не спрашивать одного и того же ученика.</a:t>
            </a:r>
          </a:p>
          <a:p>
            <a:pPr marL="457200" indent="-457200">
              <a:buAutoNum type="arabicPeriod"/>
            </a:pPr>
            <a:r>
              <a:rPr lang="ru-RU" sz="1800" b="1" dirty="0" smtClean="0"/>
              <a:t>Регулярно проверять тетради.</a:t>
            </a:r>
          </a:p>
          <a:p>
            <a:pPr marL="457200" indent="-457200">
              <a:buAutoNum type="arabicPeriod"/>
            </a:pPr>
            <a:r>
              <a:rPr lang="ru-RU" sz="1800" b="1" dirty="0" smtClean="0"/>
              <a:t>Не очень много задавать. </a:t>
            </a:r>
          </a:p>
          <a:p>
            <a:pPr marL="457200" indent="-457200">
              <a:buNone/>
            </a:pPr>
            <a:r>
              <a:rPr lang="ru-RU" sz="2000" b="1" i="1" u="sng" dirty="0" smtClean="0">
                <a:solidFill>
                  <a:srgbClr val="00B050"/>
                </a:solidFill>
              </a:rPr>
              <a:t>Детям:</a:t>
            </a:r>
          </a:p>
          <a:p>
            <a:pPr marL="457200" indent="-457200">
              <a:buNone/>
            </a:pPr>
            <a:r>
              <a:rPr lang="ru-RU" sz="1900" b="1" dirty="0" smtClean="0"/>
              <a:t>1. Внимательно слушать учителя.</a:t>
            </a:r>
          </a:p>
          <a:p>
            <a:pPr marL="457200" indent="-457200">
              <a:buNone/>
            </a:pPr>
            <a:r>
              <a:rPr lang="ru-RU" sz="1900" b="1" dirty="0" smtClean="0"/>
              <a:t>2. Побольше заниматься.</a:t>
            </a:r>
          </a:p>
          <a:p>
            <a:pPr marL="457200" indent="-457200">
              <a:buNone/>
            </a:pPr>
            <a:r>
              <a:rPr lang="ru-RU" sz="1900" b="1" dirty="0" smtClean="0"/>
              <a:t>3. Прислушиваться друг к другу.</a:t>
            </a:r>
          </a:p>
          <a:p>
            <a:pPr marL="457200" indent="-457200">
              <a:buNone/>
            </a:pPr>
            <a:r>
              <a:rPr lang="ru-RU" sz="1900" b="1" dirty="0" smtClean="0"/>
              <a:t>4. Вовремя садиться за уроки.</a:t>
            </a:r>
          </a:p>
          <a:p>
            <a:pPr marL="457200" indent="-457200">
              <a:buNone/>
            </a:pPr>
            <a:r>
              <a:rPr lang="ru-RU" sz="1900" b="1" dirty="0" smtClean="0"/>
              <a:t>5. Делая уроки, заглядывать в дневник.</a:t>
            </a:r>
          </a:p>
          <a:p>
            <a:pPr marL="457200" indent="-457200">
              <a:buNone/>
            </a:pPr>
            <a:r>
              <a:rPr lang="ru-RU" sz="1900" b="1" dirty="0" smtClean="0"/>
              <a:t>6. Вовремя сдавать тетради.</a:t>
            </a:r>
          </a:p>
          <a:p>
            <a:pPr marL="457200" indent="-457200">
              <a:buNone/>
            </a:pPr>
            <a:r>
              <a:rPr lang="ru-RU" sz="1900" b="1" dirty="0" smtClean="0"/>
              <a:t>7. Собирать портфель, сверяясь с дневником.</a:t>
            </a:r>
          </a:p>
          <a:p>
            <a:pPr marL="457200" indent="-457200">
              <a:buNone/>
            </a:pPr>
            <a:r>
              <a:rPr lang="ru-RU" sz="1900" b="1" dirty="0" smtClean="0"/>
              <a:t>8. Получать вознаграждение за хорошую учебу.</a:t>
            </a:r>
          </a:p>
          <a:p>
            <a:pPr marL="457200" indent="-457200">
              <a:buNone/>
            </a:pPr>
            <a:r>
              <a:rPr lang="ru-RU" sz="1900" b="1" dirty="0" smtClean="0"/>
              <a:t>9. Отдыхать.</a:t>
            </a:r>
          </a:p>
          <a:p>
            <a:pPr marL="457200" indent="-457200">
              <a:buNone/>
            </a:pPr>
            <a:endParaRPr lang="ru-RU" sz="1600" dirty="0"/>
          </a:p>
        </p:txBody>
      </p:sp>
    </p:spTree>
  </p:cSld>
  <p:clrMapOvr>
    <a:masterClrMapping/>
  </p:clrMapOvr>
  <p:transition spd="slow">
    <p:zoom dir="in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Ученическое счастье.bmp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642919"/>
            <a:ext cx="9144000" cy="66437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УЧЕНИЧЕСКОЕ  СЧАСТЬЕ</a:t>
            </a:r>
            <a:endParaRPr lang="ru-RU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sun2010.png"/>
          <p:cNvPicPr>
            <a:picLocks noGrp="1" noChangeAspect="1"/>
          </p:cNvPicPr>
          <p:nvPr>
            <p:ph idx="4294967295"/>
          </p:nvPr>
        </p:nvPicPr>
        <p:blipFill>
          <a:blip r:embed="rId5" cstate="email"/>
          <a:stretch>
            <a:fillRect/>
          </a:stretch>
        </p:blipFill>
        <p:spPr>
          <a:xfrm rot="3219763">
            <a:off x="6186918" y="665903"/>
            <a:ext cx="3500430" cy="3651722"/>
          </a:xfrm>
          <a:prstGeom prst="rect">
            <a:avLst/>
          </a:prstGeom>
        </p:spPr>
      </p:pic>
      <p:pic>
        <p:nvPicPr>
          <p:cNvPr id="9" name="Рисунок 8" descr="sun2010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285728"/>
            <a:ext cx="2214546" cy="2071702"/>
          </a:xfrm>
          <a:prstGeom prst="rect">
            <a:avLst/>
          </a:prstGeom>
        </p:spPr>
      </p:pic>
      <p:pic>
        <p:nvPicPr>
          <p:cNvPr id="10" name="Рисунок 9" descr="sun2010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0458493">
            <a:off x="3411482" y="2113145"/>
            <a:ext cx="1747241" cy="1061938"/>
          </a:xfrm>
          <a:prstGeom prst="rect">
            <a:avLst/>
          </a:prstGeom>
        </p:spPr>
      </p:pic>
      <p:pic>
        <p:nvPicPr>
          <p:cNvPr id="11" name="Рисунок 10" descr="sun2010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3434611">
            <a:off x="5606278" y="4585279"/>
            <a:ext cx="3330762" cy="2309819"/>
          </a:xfrm>
          <a:prstGeom prst="rect">
            <a:avLst/>
          </a:prstGeom>
        </p:spPr>
      </p:pic>
      <p:pic>
        <p:nvPicPr>
          <p:cNvPr id="12" name="Рисунок 11" descr="sun2010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8489460">
            <a:off x="-268485" y="3341638"/>
            <a:ext cx="1809479" cy="1873746"/>
          </a:xfrm>
          <a:prstGeom prst="rect">
            <a:avLst/>
          </a:prstGeom>
        </p:spPr>
      </p:pic>
      <p:pic>
        <p:nvPicPr>
          <p:cNvPr id="13" name="Рисунок 12" descr="sun2010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5201136">
            <a:off x="-21318" y="4859285"/>
            <a:ext cx="2545880" cy="2531712"/>
          </a:xfrm>
          <a:prstGeom prst="rect">
            <a:avLst/>
          </a:prstGeom>
        </p:spPr>
      </p:pic>
      <p:pic>
        <p:nvPicPr>
          <p:cNvPr id="14" name="Рисунок 13" descr="sun2010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8295950">
            <a:off x="3710630" y="4573604"/>
            <a:ext cx="2040314" cy="1838582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22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275" fill="hold">
                                          <p:stCondLst>
                                            <p:cond delay="22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2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80" decel="50000" autoRev="1" fill="hold">
                                          <p:stCondLst>
                                            <p:cond delay="22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80" fill="hold">
                                          <p:stCondLst>
                                            <p:cond delay="43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1000" decel="5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psych_u.KKI\Рабочий стол\Offering-CI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3429000"/>
            <a:ext cx="3857652" cy="2928958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0962" name="Объект 2"/>
          <p:cNvSpPr>
            <a:spLocks noGrp="1"/>
          </p:cNvSpPr>
          <p:nvPr>
            <p:ph sz="quarter" idx="13"/>
          </p:nvPr>
        </p:nvSpPr>
        <p:spPr>
          <a:xfrm>
            <a:off x="214282" y="142852"/>
            <a:ext cx="8715436" cy="328614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Georgia" pitchFamily="18" charset="0"/>
              <a:buNone/>
            </a:pPr>
            <a:r>
              <a:rPr lang="ru-RU" sz="2000" dirty="0" smtClean="0">
                <a:solidFill>
                  <a:srgbClr val="CC0000"/>
                </a:solidFill>
              </a:rPr>
              <a:t>     </a:t>
            </a:r>
            <a:r>
              <a:rPr lang="ru-RU" sz="2000" b="1" dirty="0" smtClean="0">
                <a:solidFill>
                  <a:srgbClr val="CC0000"/>
                </a:solidFill>
                <a:latin typeface="Times New Roman" pitchFamily="18" charset="0"/>
              </a:rPr>
              <a:t>Если ты потерял состояние, то ты еще ничего не потерял: состояние ты можешь нажить вновь. Если ты потерял честь, то попробуй приобрести славу - и честь тебе будет возвращена. Но если ты потерял веру в себя, то потерял все.                             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Font typeface="Georgia" pitchFamily="18" charset="0"/>
              <a:buNone/>
            </a:pPr>
            <a:r>
              <a:rPr lang="en-US" sz="2000" b="1" i="1" dirty="0" smtClean="0">
                <a:solidFill>
                  <a:srgbClr val="CC0000"/>
                </a:solidFill>
                <a:latin typeface="Times New Roman" pitchFamily="18" charset="0"/>
              </a:rPr>
              <a:t>                                                                                         </a:t>
            </a:r>
            <a:r>
              <a:rPr lang="ru-RU" sz="2000" b="1" i="1" dirty="0" smtClean="0">
                <a:solidFill>
                  <a:srgbClr val="CC0000"/>
                </a:solidFill>
                <a:latin typeface="Times New Roman" pitchFamily="18" charset="0"/>
              </a:rPr>
              <a:t>                              (Гете)</a:t>
            </a:r>
            <a:endParaRPr lang="ru-RU" sz="3300" b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sz="2000" dirty="0" smtClean="0"/>
          </a:p>
        </p:txBody>
      </p:sp>
    </p:spTree>
  </p:cSld>
  <p:clrMapOvr>
    <a:masterClrMapping/>
  </p:clrMapOvr>
  <p:transition spd="slow">
    <p:circle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14282" y="1428736"/>
            <a:ext cx="8320118" cy="4357718"/>
          </a:xfrm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793038" cy="1462088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4000" dirty="0" smtClean="0"/>
              <a:t>Изменение позиций ученика и учителя</a:t>
            </a:r>
            <a:br>
              <a:rPr lang="ru-RU" sz="4000" dirty="0" smtClean="0"/>
            </a:br>
            <a:r>
              <a:rPr lang="ru-RU" sz="2400" i="1" dirty="0" smtClean="0">
                <a:solidFill>
                  <a:srgbClr val="FF0000"/>
                </a:solidFill>
              </a:rPr>
              <a:t>Педагог как проводник знаний и контролер</a:t>
            </a: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> </a:t>
            </a:r>
            <a:r>
              <a:rPr lang="ru-RU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Педагог как диагност и </a:t>
            </a:r>
            <a:r>
              <a:rPr lang="ru-RU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рефлексирующий</a:t>
            </a:r>
            <a:r>
              <a:rPr lang="ru-RU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соучастник    </a:t>
            </a: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pic>
        <p:nvPicPr>
          <p:cNvPr id="36867" name="Picture 2" descr="C:\Documents and Settings\psych_u.KKI\Рабочий стол\bld1201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000108"/>
            <a:ext cx="1917700" cy="228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 descr="C:\Documents and Settings\psych_u.KKI\Рабочий стол\img1_b_b5e5e6cda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4143380"/>
            <a:ext cx="312736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50825" y="2420938"/>
            <a:ext cx="8713788" cy="4176712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/>
              <a:t>Обучение на высоком уровне </a:t>
            </a:r>
            <a:r>
              <a:rPr lang="ru-RU" sz="2400" b="1" dirty="0" smtClean="0"/>
              <a:t>трудности.</a:t>
            </a:r>
            <a:endParaRPr lang="ru-RU" sz="2400" b="1" dirty="0"/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/>
              <a:t>Приоритет инвариантных знаний как ориентировочной основы действий в любой частной </a:t>
            </a:r>
            <a:r>
              <a:rPr lang="ru-RU" sz="2400" b="1" dirty="0" smtClean="0"/>
              <a:t>ситуации.</a:t>
            </a:r>
            <a:endParaRPr lang="ru-RU" sz="2400" b="1" dirty="0"/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/>
              <a:t>Осознание учеником собственного </a:t>
            </a:r>
            <a:r>
              <a:rPr lang="ru-RU" sz="2400" b="1" dirty="0" smtClean="0"/>
              <a:t>учения.</a:t>
            </a:r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/>
              <a:t>Целеполагание (постановка цели, анализ и обсуждение условий её достижения детьми</a:t>
            </a:r>
            <a:r>
              <a:rPr lang="ru-RU" sz="2400" b="1" dirty="0" smtClean="0"/>
              <a:t>).</a:t>
            </a:r>
            <a:endParaRPr lang="ru-RU" sz="2400" b="1" dirty="0"/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 smtClean="0"/>
              <a:t>Высокая </a:t>
            </a:r>
            <a:r>
              <a:rPr lang="ru-RU" sz="2400" b="1" dirty="0"/>
              <a:t>эмоциональная </a:t>
            </a:r>
            <a:r>
              <a:rPr lang="ru-RU" sz="2400" b="1" dirty="0" smtClean="0"/>
              <a:t>включенность. Психологический климат в коллективе. Стиль общения учителя.</a:t>
            </a:r>
            <a:endParaRPr lang="ru-RU" sz="2400" b="1" dirty="0"/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/>
              <a:t>Баланс инициатив ученика и </a:t>
            </a:r>
            <a:r>
              <a:rPr lang="ru-RU" sz="2400" b="1" dirty="0" smtClean="0"/>
              <a:t>учителя.</a:t>
            </a:r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/>
              <a:t>Решение проблемных ситуаций и </a:t>
            </a:r>
            <a:r>
              <a:rPr lang="ru-RU" sz="2400" b="1" dirty="0" smtClean="0"/>
              <a:t>задач.</a:t>
            </a:r>
            <a:endParaRPr lang="ru-RU" sz="2400" b="1" dirty="0"/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/>
              <a:t>Задания на развитие творческого </a:t>
            </a:r>
            <a:r>
              <a:rPr lang="ru-RU" sz="2400" b="1" dirty="0" smtClean="0"/>
              <a:t>мышления.</a:t>
            </a:r>
            <a:endParaRPr lang="ru-RU" sz="2400" b="1" dirty="0"/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/>
              <a:t>Работа в малых группах, «мозговой штурм», </a:t>
            </a:r>
            <a:r>
              <a:rPr lang="ru-RU" sz="2400" b="1" dirty="0" err="1"/>
              <a:t>взаимообучение</a:t>
            </a:r>
            <a:r>
              <a:rPr lang="ru-RU" sz="2400" b="1" dirty="0"/>
              <a:t> </a:t>
            </a:r>
            <a:r>
              <a:rPr lang="ru-RU" sz="2400" b="1" dirty="0" smtClean="0"/>
              <a:t>учеников.</a:t>
            </a:r>
            <a:endParaRPr lang="ru-RU" sz="2400" b="1" dirty="0"/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400" dirty="0"/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57158" y="0"/>
            <a:ext cx="8496945" cy="1728191"/>
          </a:xfrm>
        </p:spPr>
        <p:txBody>
          <a:bodyPr/>
          <a:lstStyle/>
          <a:p>
            <a:pPr marL="18288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400" dirty="0" smtClean="0"/>
              <a:t>Соответствие урока принципам развивающего обучения </a:t>
            </a:r>
            <a:r>
              <a:rPr lang="ru-RU" sz="2400" i="1" dirty="0" smtClean="0"/>
              <a:t>(психологический анализ урока) </a:t>
            </a:r>
            <a:endParaRPr lang="ru-RU" sz="2400" i="1" dirty="0"/>
          </a:p>
        </p:txBody>
      </p:sp>
    </p:spTree>
  </p:cSld>
  <p:clrMapOvr>
    <a:masterClrMapping/>
  </p:clrMapOvr>
  <p:transition spd="slow">
    <p:split orient="vert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32770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8964613" cy="6858000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CC0000"/>
                </a:solidFill>
              </a:rPr>
              <a:t>Новый стандарт образования – новый стандарт педагога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950" y="1196975"/>
            <a:ext cx="885666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НОВЫЕ ТРЕБОВАНИЯ К СОВРЕМЕННОМУ УЧИТЕЛЮ 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/>
            </a:r>
            <a:br>
              <a:rPr lang="ru-RU" b="1" dirty="0">
                <a:latin typeface="Tahoma" pitchFamily="34" charset="0"/>
                <a:cs typeface="Tahoma" pitchFamily="34" charset="0"/>
              </a:rPr>
            </a:br>
            <a:r>
              <a:rPr lang="ru-RU" b="1" i="1" dirty="0">
                <a:latin typeface="Tahoma" pitchFamily="34" charset="0"/>
                <a:cs typeface="Tahoma" pitchFamily="34" charset="0"/>
              </a:rPr>
              <a:t>( по результатам мониторинга специалистов    Психологической службы образования РФ)</a:t>
            </a:r>
          </a:p>
          <a:p>
            <a:pPr>
              <a:defRPr/>
            </a:pPr>
            <a:endParaRPr lang="ru-RU" b="1" i="1" dirty="0">
              <a:latin typeface="Tahoma" pitchFamily="34" charset="0"/>
              <a:cs typeface="Tahoma" pitchFamily="34" charset="0"/>
            </a:endParaRPr>
          </a:p>
          <a:p>
            <a:pPr algn="just">
              <a:spcBef>
                <a:spcPct val="40000"/>
              </a:spcBef>
              <a:buFont typeface="Arial" charset="0"/>
              <a:buChar char="•"/>
              <a:defRPr/>
            </a:pPr>
            <a:r>
              <a:rPr lang="ru-RU" b="1" dirty="0">
                <a:latin typeface="Tahoma" pitchFamily="34" charset="0"/>
              </a:rPr>
              <a:t>Владение </a:t>
            </a:r>
            <a:r>
              <a:rPr lang="ru-RU" b="1" u="sng" dirty="0">
                <a:latin typeface="Tahoma" pitchFamily="34" charset="0"/>
              </a:rPr>
              <a:t>современными технологиями развивающего образования</a:t>
            </a:r>
            <a:r>
              <a:rPr lang="ru-RU" b="1" dirty="0">
                <a:latin typeface="Tahoma" pitchFamily="34" charset="0"/>
              </a:rPr>
              <a:t>, определяющими новые параметры школы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XXI</a:t>
            </a:r>
            <a:r>
              <a:rPr lang="ru-RU" b="1" dirty="0">
                <a:latin typeface="Tahoma" pitchFamily="34" charset="0"/>
              </a:rPr>
              <a:t> в.</a:t>
            </a:r>
          </a:p>
          <a:p>
            <a:pPr algn="just">
              <a:spcBef>
                <a:spcPct val="40000"/>
              </a:spcBef>
              <a:buFont typeface="Arial" charset="0"/>
              <a:buChar char="•"/>
              <a:defRPr/>
            </a:pPr>
            <a:r>
              <a:rPr lang="ru-RU" b="1" dirty="0">
                <a:latin typeface="Tahoma" pitchFamily="34" charset="0"/>
              </a:rPr>
              <a:t>Ориентация на развитие </a:t>
            </a:r>
            <a:r>
              <a:rPr lang="ru-RU" b="1" u="sng" dirty="0" err="1">
                <a:latin typeface="Tahoma" pitchFamily="34" charset="0"/>
              </a:rPr>
              <a:t>креативной</a:t>
            </a:r>
            <a:r>
              <a:rPr lang="ru-RU" b="1" u="sng" dirty="0">
                <a:latin typeface="Tahoma" pitchFamily="34" charset="0"/>
              </a:rPr>
              <a:t> личности</a:t>
            </a:r>
            <a:r>
              <a:rPr lang="ru-RU" b="1" dirty="0">
                <a:latin typeface="Tahoma" pitchFamily="34" charset="0"/>
              </a:rPr>
              <a:t>.</a:t>
            </a:r>
          </a:p>
          <a:p>
            <a:pPr>
              <a:spcBef>
                <a:spcPct val="40000"/>
              </a:spcBef>
              <a:buFont typeface="Arial" charset="0"/>
              <a:buChar char="•"/>
              <a:defRPr/>
            </a:pPr>
            <a:r>
              <a:rPr lang="ru-RU" b="1" dirty="0">
                <a:latin typeface="Tahoma" pitchFamily="34" charset="0"/>
              </a:rPr>
              <a:t>Способность «видеть» </a:t>
            </a:r>
            <a:r>
              <a:rPr lang="ru-RU" b="1" u="sng" dirty="0">
                <a:latin typeface="Tahoma" pitchFamily="34" charset="0"/>
              </a:rPr>
              <a:t>многообразие учащихся</a:t>
            </a:r>
            <a:r>
              <a:rPr lang="ru-RU" b="1" dirty="0">
                <a:latin typeface="Tahoma" pitchFamily="34" charset="0"/>
              </a:rPr>
              <a:t>, </a:t>
            </a:r>
            <a:br>
              <a:rPr lang="ru-RU" b="1" dirty="0">
                <a:latin typeface="Tahoma" pitchFamily="34" charset="0"/>
              </a:rPr>
            </a:br>
            <a:r>
              <a:rPr lang="ru-RU" b="1" dirty="0">
                <a:latin typeface="Tahoma" pitchFamily="34" charset="0"/>
              </a:rPr>
              <a:t>учитывать в учебно-воспитательном процессе возрастные индивидуальные и личностные особенности различных контингентов детей (одаренных, </a:t>
            </a:r>
            <a:r>
              <a:rPr lang="ru-RU" b="1" dirty="0" err="1">
                <a:latin typeface="Tahoma" pitchFamily="34" charset="0"/>
              </a:rPr>
              <a:t>девиантных</a:t>
            </a:r>
            <a:r>
              <a:rPr lang="ru-RU" b="1" dirty="0">
                <a:latin typeface="Tahoma" pitchFamily="34" charset="0"/>
              </a:rPr>
              <a:t> и </a:t>
            </a:r>
            <a:r>
              <a:rPr lang="ru-RU" b="1" dirty="0" err="1">
                <a:latin typeface="Tahoma" pitchFamily="34" charset="0"/>
              </a:rPr>
              <a:t>делинквентных</a:t>
            </a:r>
            <a:r>
              <a:rPr lang="ru-RU" b="1" dirty="0">
                <a:latin typeface="Tahoma" pitchFamily="34" charset="0"/>
              </a:rPr>
              <a:t> детей, с ограниченными возможностями здоровья, с задержками в развитии и др.) и реагировать на их потребности.</a:t>
            </a:r>
          </a:p>
          <a:p>
            <a:pPr algn="just">
              <a:spcBef>
                <a:spcPct val="40000"/>
              </a:spcBef>
              <a:buFont typeface="Arial" charset="0"/>
              <a:buChar char="•"/>
              <a:defRPr/>
            </a:pPr>
            <a:r>
              <a:rPr lang="ru-RU" b="1" dirty="0">
                <a:latin typeface="Tahoma" pitchFamily="34" charset="0"/>
              </a:rPr>
              <a:t>Способность улучшать среду обучения, проектировать </a:t>
            </a:r>
            <a:r>
              <a:rPr lang="ru-RU" b="1" u="sng" dirty="0">
                <a:latin typeface="Tahoma" pitchFamily="34" charset="0"/>
              </a:rPr>
              <a:t>психологически комфортную образовательную среду.</a:t>
            </a:r>
          </a:p>
          <a:p>
            <a:pPr algn="just">
              <a:spcBef>
                <a:spcPct val="40000"/>
              </a:spcBef>
              <a:buFont typeface="Arial" charset="0"/>
              <a:buChar char="•"/>
              <a:defRPr/>
            </a:pPr>
            <a:r>
              <a:rPr lang="ru-RU" b="1" dirty="0">
                <a:latin typeface="Tahoma" pitchFamily="34" charset="0"/>
              </a:rPr>
              <a:t>Умение применять </a:t>
            </a:r>
            <a:r>
              <a:rPr lang="ru-RU" b="1" u="sng" dirty="0" err="1">
                <a:latin typeface="Tahoma" pitchFamily="34" charset="0"/>
              </a:rPr>
              <a:t>здоровьесберегающие</a:t>
            </a:r>
            <a:r>
              <a:rPr lang="ru-RU" b="1" u="sng" dirty="0">
                <a:latin typeface="Tahoma" pitchFamily="34" charset="0"/>
              </a:rPr>
              <a:t> технологии</a:t>
            </a:r>
            <a:r>
              <a:rPr lang="ru-RU" b="1" dirty="0">
                <a:latin typeface="Tahoma" pitchFamily="34" charset="0"/>
              </a:rPr>
              <a:t>.</a:t>
            </a:r>
          </a:p>
          <a:p>
            <a:pPr>
              <a:defRPr/>
            </a:pPr>
            <a:endParaRPr lang="ru-RU" b="1" i="1" dirty="0">
              <a:latin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ru-RU" b="1" i="1" dirty="0">
                <a:latin typeface="Tahoma" pitchFamily="34" charset="0"/>
                <a:cs typeface="Tahoma" pitchFamily="34" charset="0"/>
              </a:rPr>
              <a:t> </a:t>
            </a:r>
            <a:endParaRPr lang="ru-RU" i="1" dirty="0">
              <a:latin typeface="Trebuchet MS" pitchFamily="34" charset="0"/>
            </a:endParaRPr>
          </a:p>
        </p:txBody>
      </p:sp>
    </p:spTree>
  </p:cSld>
  <p:clrMapOvr>
    <a:masterClrMapping/>
  </p:clrMapOvr>
  <p:transition spd="slow">
    <p:strips dir="l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C:\Program Files\Microsoft Office\MEDIA\CAGCAT10\j0293844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071802" y="357166"/>
            <a:ext cx="6072199" cy="650083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00098" y="0"/>
            <a:ext cx="3786213" cy="1714488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Мишени психологи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err="1" smtClean="0">
                <a:solidFill>
                  <a:srgbClr val="0070C0"/>
                </a:solidFill>
              </a:rPr>
              <a:t>ческого</a:t>
            </a:r>
            <a:r>
              <a:rPr lang="ru-RU" sz="3600" dirty="0" smtClean="0">
                <a:solidFill>
                  <a:srgbClr val="0070C0"/>
                </a:solidFill>
              </a:rPr>
              <a:t> воздействия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8914" name="Содержимое 2"/>
          <p:cNvSpPr>
            <a:spLocks noGrp="1"/>
          </p:cNvSpPr>
          <p:nvPr>
            <p:ph sz="quarter" idx="13"/>
          </p:nvPr>
        </p:nvSpPr>
        <p:spPr>
          <a:xfrm>
            <a:off x="142844" y="1785926"/>
            <a:ext cx="5500726" cy="5072074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r>
              <a:rPr lang="ru-RU" sz="2900" dirty="0" smtClean="0">
                <a:solidFill>
                  <a:srgbClr val="FF9900"/>
                </a:solidFill>
              </a:rPr>
              <a:t>Авторитарность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dirty="0" smtClean="0">
                <a:solidFill>
                  <a:srgbClr val="FF9900"/>
                </a:solidFill>
              </a:rPr>
              <a:t>Беспомощность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dirty="0" err="1" smtClean="0">
                <a:solidFill>
                  <a:srgbClr val="FF9900"/>
                </a:solidFill>
              </a:rPr>
              <a:t>Монологизм</a:t>
            </a:r>
            <a:endParaRPr lang="ru-RU" sz="2900" dirty="0" smtClean="0">
              <a:solidFill>
                <a:srgbClr val="FF99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900" dirty="0" smtClean="0">
                <a:solidFill>
                  <a:srgbClr val="FF9900"/>
                </a:solidFill>
              </a:rPr>
              <a:t>Консерватизм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dirty="0" smtClean="0">
                <a:solidFill>
                  <a:srgbClr val="FF9900"/>
                </a:solidFill>
              </a:rPr>
              <a:t>Педагогическая агрессия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dirty="0" smtClean="0">
                <a:solidFill>
                  <a:srgbClr val="FF9900"/>
                </a:solidFill>
              </a:rPr>
              <a:t>Информационная пассивность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dirty="0" smtClean="0">
                <a:solidFill>
                  <a:srgbClr val="FF9900"/>
                </a:solidFill>
              </a:rPr>
              <a:t>Формализм</a:t>
            </a:r>
          </a:p>
          <a:p>
            <a:pPr eaLnBrk="1" hangingPunct="1">
              <a:lnSpc>
                <a:spcPct val="80000"/>
              </a:lnSpc>
            </a:pPr>
            <a:endParaRPr lang="ru-RU" sz="2900" dirty="0" smtClean="0">
              <a:solidFill>
                <a:srgbClr val="FF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0"/>
            <a:ext cx="592932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ru-RU" sz="2800" b="1" i="1" u="sng" dirty="0" smtClean="0">
                <a:solidFill>
                  <a:srgbClr val="CC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Стиль педагогического общения -</a:t>
            </a:r>
            <a:r>
              <a:rPr lang="ru-RU" b="1" u="sng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Авторитетный, </a:t>
            </a:r>
            <a:r>
              <a:rPr lang="ru-RU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но не </a:t>
            </a:r>
            <a:r>
              <a:rPr lang="ru-RU" u="sng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авторитарный</a:t>
            </a:r>
            <a:r>
              <a:rPr lang="ru-RU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342900" indent="-342900">
              <a:buClr>
                <a:srgbClr val="3333CC"/>
              </a:buClr>
              <a:buSzPct val="60000"/>
            </a:pPr>
            <a:r>
              <a:rPr lang="ru-RU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b="1" u="sng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Демократический, </a:t>
            </a:r>
            <a:r>
              <a:rPr lang="ru-RU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но не </a:t>
            </a:r>
            <a:r>
              <a:rPr lang="ru-RU" u="sng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панибратский.</a:t>
            </a:r>
          </a:p>
          <a:p>
            <a:pPr marL="342900" indent="-342900">
              <a:buClr>
                <a:srgbClr val="3333CC"/>
              </a:buClr>
              <a:buSzPct val="60000"/>
            </a:pPr>
            <a:r>
              <a:rPr lang="ru-RU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b="1" u="sng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Свободный</a:t>
            </a:r>
            <a:r>
              <a:rPr lang="ru-RU" b="1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способствующий развитию самоуправления в классе и самораскрытию каждого ребенка, но не </a:t>
            </a:r>
            <a:r>
              <a:rPr lang="ru-RU" u="sng" dirty="0" smtClean="0">
                <a:solidFill>
                  <a:srgbClr val="CC0000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попустительский.</a:t>
            </a:r>
          </a:p>
        </p:txBody>
      </p:sp>
    </p:spTree>
  </p:cSld>
  <p:clrMapOvr>
    <a:masterClrMapping/>
  </p:clrMapOvr>
  <p:transition spd="slow">
    <p:cover dir="ld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80920" cy="1254968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Готовность педагога к работе по новым ФГОС НОО </a:t>
            </a:r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7188" y="1676400"/>
            <a:ext cx="8429625" cy="4895850"/>
          </a:xfrm>
        </p:spPr>
      </p:pic>
    </p:spTree>
  </p:cSld>
  <p:clrMapOvr>
    <a:masterClrMapping/>
  </p:clrMapOvr>
  <p:transition spd="slow">
    <p:wheel spokes="8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7ba0fc2eff09d77cbebd68b21119881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428960" y="285728"/>
            <a:ext cx="5715040" cy="64294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0" y="-45718"/>
            <a:ext cx="9143999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" y="0"/>
            <a:ext cx="3786182" cy="6857999"/>
          </a:xfrm>
        </p:spPr>
        <p:txBody>
          <a:bodyPr/>
          <a:lstStyle/>
          <a:p>
            <a:pPr algn="ctr">
              <a:buNone/>
            </a:pPr>
            <a:r>
              <a:rPr lang="ru-RU" sz="4800" b="1" i="1" dirty="0" smtClean="0">
                <a:solidFill>
                  <a:schemeClr val="accent6"/>
                </a:solidFill>
              </a:rPr>
              <a:t>УУД</a:t>
            </a:r>
          </a:p>
          <a:p>
            <a:pPr algn="ctr">
              <a:buNone/>
            </a:pPr>
            <a:r>
              <a:rPr lang="ru-RU" sz="2000" b="1" i="1" dirty="0" smtClean="0">
                <a:solidFill>
                  <a:srgbClr val="00CC00"/>
                </a:solidFill>
              </a:rPr>
              <a:t>(</a:t>
            </a:r>
            <a:r>
              <a:rPr lang="ru-RU" sz="1800" b="1" i="1" dirty="0" smtClean="0">
                <a:solidFill>
                  <a:srgbClr val="00CC00"/>
                </a:solidFill>
              </a:rPr>
              <a:t>ценностные ориентиры, соответствующие возрастно-психологическим нормам</a:t>
            </a:r>
            <a:r>
              <a:rPr lang="ru-RU" sz="2000" b="1" i="1" dirty="0" smtClean="0">
                <a:solidFill>
                  <a:srgbClr val="00CC00"/>
                </a:solidFill>
              </a:rPr>
              <a:t>)</a:t>
            </a:r>
          </a:p>
          <a:p>
            <a:pPr>
              <a:buNone/>
            </a:pPr>
            <a:r>
              <a:rPr lang="ru-RU" sz="1800" b="1" i="1" dirty="0" smtClean="0"/>
              <a:t>- способность к саморазвитию и самосовершенствованию;</a:t>
            </a:r>
          </a:p>
          <a:p>
            <a:pPr>
              <a:buFontTx/>
              <a:buChar char="-"/>
            </a:pPr>
            <a:r>
              <a:rPr lang="ru-RU" sz="1800" b="1" i="1" dirty="0" smtClean="0"/>
              <a:t>способность к самостоятельному усвоению новых знаний и умений, включая организацию этого процесса;</a:t>
            </a:r>
          </a:p>
          <a:p>
            <a:pPr>
              <a:buFontTx/>
              <a:buChar char="-"/>
            </a:pPr>
            <a:r>
              <a:rPr lang="ru-RU" sz="1800" b="1" i="1" dirty="0" smtClean="0"/>
              <a:t>совокупность действий, </a:t>
            </a:r>
            <a:r>
              <a:rPr lang="ru-RU" sz="1800" b="1" i="1" smtClean="0"/>
              <a:t>обеспечивающих  культурную </a:t>
            </a:r>
            <a:r>
              <a:rPr lang="ru-RU" sz="1800" b="1" i="1" dirty="0" smtClean="0"/>
              <a:t>идентичность,</a:t>
            </a:r>
          </a:p>
          <a:p>
            <a:pPr>
              <a:buFontTx/>
              <a:buChar char="-"/>
            </a:pPr>
            <a:r>
              <a:rPr lang="ru-RU" sz="1800" b="1" i="1" dirty="0" smtClean="0"/>
              <a:t>социальную компетентность,</a:t>
            </a:r>
          </a:p>
          <a:p>
            <a:pPr>
              <a:buFontTx/>
              <a:buChar char="-"/>
            </a:pPr>
            <a:r>
              <a:rPr lang="ru-RU" sz="1800" b="1" i="1" dirty="0" smtClean="0"/>
              <a:t>толерантность.</a:t>
            </a:r>
            <a:endParaRPr lang="ru-RU" sz="1800" b="1" i="1" dirty="0"/>
          </a:p>
        </p:txBody>
      </p:sp>
      <p:pic>
        <p:nvPicPr>
          <p:cNvPr id="5" name="Содержимое 4" descr="b31a80915e41f25b12d52a9974df173f.png"/>
          <p:cNvPicPr>
            <a:picLocks noGrp="1" noChangeAspect="1"/>
          </p:cNvPicPr>
          <p:nvPr>
            <p:ph sz="quarter" idx="14"/>
          </p:nvPr>
        </p:nvPicPr>
        <p:blipFill>
          <a:blip r:embed="rId4" cstate="email"/>
          <a:stretch>
            <a:fillRect/>
          </a:stretch>
        </p:blipFill>
        <p:spPr>
          <a:xfrm>
            <a:off x="3286116" y="-142900"/>
            <a:ext cx="6429420" cy="721523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512" y="116632"/>
            <a:ext cx="9180512" cy="2376264"/>
          </a:xfrm>
        </p:spPr>
        <p:txBody>
          <a:bodyPr>
            <a:normAutofit/>
          </a:bodyPr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4400" dirty="0" smtClean="0"/>
              <a:t>Результаты – </a:t>
            </a:r>
            <a:r>
              <a:rPr lang="ru-RU" sz="4400" dirty="0" err="1" smtClean="0"/>
              <a:t>системообразующий</a:t>
            </a:r>
            <a:r>
              <a:rPr lang="ru-RU" sz="4400" dirty="0" smtClean="0"/>
              <a:t> компонент стандарта</a:t>
            </a:r>
            <a:endParaRPr lang="ru-RU" sz="4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67544" y="2348880"/>
          <a:ext cx="8229600" cy="4353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</TotalTime>
  <Words>1028</Words>
  <Application>Microsoft Office PowerPoint</Application>
  <PresentationFormat>Экран (4:3)</PresentationFormat>
  <Paragraphs>199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Слайд 1</vt:lpstr>
      <vt:lpstr>Слайд 2</vt:lpstr>
      <vt:lpstr>Изменение позиций ученика и учителя Педагог как проводник знаний и контролер       Педагог как диагност и рефлексирующий соучастник           </vt:lpstr>
      <vt:lpstr>Соответствие урока принципам развивающего обучения (психологический анализ урока) </vt:lpstr>
      <vt:lpstr>Слайд 5</vt:lpstr>
      <vt:lpstr>Мишени психологи ческого воздействия </vt:lpstr>
      <vt:lpstr>Готовность педагога к работе по новым ФГОС НОО </vt:lpstr>
      <vt:lpstr>Слайд 8</vt:lpstr>
      <vt:lpstr>Результаты – системообразующий компонент стандарта</vt:lpstr>
      <vt:lpstr>Личностные результаты</vt:lpstr>
      <vt:lpstr>АДАПТАЦИЯ К ШКОЛЕ</vt:lpstr>
      <vt:lpstr>Слайд 12</vt:lpstr>
      <vt:lpstr>ШКОЛЬНАЯ  МОТИВАКЦИЯ</vt:lpstr>
      <vt:lpstr>ВЕДУЩИЕ МОТИВЫ ПЕРВОКЛАШЕК</vt:lpstr>
      <vt:lpstr>Характеристика мотивации учения школьников  (по-Н.В.Немовой)</vt:lpstr>
      <vt:lpstr>ЛЮБИМОЕ ЗАНЯТИЕ ДОМА</vt:lpstr>
      <vt:lpstr>Метапредметные результаты (УУД) </vt:lpstr>
      <vt:lpstr>РЕГУЛЯТИВНЫЕ  УУД</vt:lpstr>
      <vt:lpstr>ПОЗНАВАТЕЛЬНЫЕ  УУД Четвертый лишний</vt:lpstr>
      <vt:lpstr>КОММУНИКАТИВНЫЕ  УУД Рукавички</vt:lpstr>
      <vt:lpstr>Предметные результаты</vt:lpstr>
      <vt:lpstr>Что нужно сделать, чтобы получение знаний было радостным?..</vt:lpstr>
      <vt:lpstr>УЧЕНИЧЕСКОЕ  СЧАСТЬЕ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Яранцева Н.М.</cp:lastModifiedBy>
  <cp:revision>109</cp:revision>
  <dcterms:modified xsi:type="dcterms:W3CDTF">2013-07-31T06:39:45Z</dcterms:modified>
</cp:coreProperties>
</file>